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9" r:id="rId2"/>
    <p:sldId id="256" r:id="rId3"/>
    <p:sldId id="257" r:id="rId4"/>
    <p:sldId id="258" r:id="rId5"/>
    <p:sldId id="259" r:id="rId6"/>
    <p:sldId id="260" r:id="rId7"/>
    <p:sldId id="262" r:id="rId8"/>
    <p:sldId id="263" r:id="rId9"/>
    <p:sldId id="264" r:id="rId10"/>
    <p:sldId id="265" r:id="rId11"/>
    <p:sldId id="261"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8" r:id="rId62"/>
    <p:sldId id="315" r:id="rId63"/>
    <p:sldId id="316" r:id="rId64"/>
    <p:sldId id="317" r:id="rId65"/>
    <p:sldId id="319" r:id="rId66"/>
    <p:sldId id="326" r:id="rId67"/>
    <p:sldId id="320" r:id="rId68"/>
    <p:sldId id="325" r:id="rId69"/>
    <p:sldId id="321" r:id="rId70"/>
    <p:sldId id="322" r:id="rId71"/>
    <p:sldId id="323" r:id="rId72"/>
    <p:sldId id="324" r:id="rId73"/>
    <p:sldId id="327" r:id="rId74"/>
    <p:sldId id="328" r:id="rId75"/>
    <p:sldId id="329" r:id="rId76"/>
    <p:sldId id="330" r:id="rId77"/>
    <p:sldId id="332" r:id="rId78"/>
    <p:sldId id="331"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5" r:id="rId101"/>
    <p:sldId id="354"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96F9DA8-B2E6-46AB-9CEC-D10E14ED4FA2}" type="datetimeFigureOut">
              <a:rPr lang="en-US" smtClean="0"/>
              <a:pPr/>
              <a:t>8/26/2021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B4A6CB3-499A-4421-AF79-9FDADA2D0EF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6F9DA8-B2E6-46AB-9CEC-D10E14ED4FA2}" type="datetimeFigureOut">
              <a:rPr lang="en-US" smtClean="0"/>
              <a:pPr/>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A6CB3-499A-4421-AF79-9FDADA2D0E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6F9DA8-B2E6-46AB-9CEC-D10E14ED4FA2}" type="datetimeFigureOut">
              <a:rPr lang="en-US" smtClean="0"/>
              <a:pPr/>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A6CB3-499A-4421-AF79-9FDADA2D0E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6F9DA8-B2E6-46AB-9CEC-D10E14ED4FA2}" type="datetimeFigureOut">
              <a:rPr lang="en-US" smtClean="0"/>
              <a:pPr/>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A6CB3-499A-4421-AF79-9FDADA2D0E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96F9DA8-B2E6-46AB-9CEC-D10E14ED4FA2}" type="datetimeFigureOut">
              <a:rPr lang="en-US" smtClean="0"/>
              <a:pPr/>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A6CB3-499A-4421-AF79-9FDADA2D0EF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96F9DA8-B2E6-46AB-9CEC-D10E14ED4FA2}" type="datetimeFigureOut">
              <a:rPr lang="en-US" smtClean="0"/>
              <a:pPr/>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A6CB3-499A-4421-AF79-9FDADA2D0E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96F9DA8-B2E6-46AB-9CEC-D10E14ED4FA2}" type="datetimeFigureOut">
              <a:rPr lang="en-US" smtClean="0"/>
              <a:pPr/>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4A6CB3-499A-4421-AF79-9FDADA2D0E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96F9DA8-B2E6-46AB-9CEC-D10E14ED4FA2}" type="datetimeFigureOut">
              <a:rPr lang="en-US" smtClean="0"/>
              <a:pPr/>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4A6CB3-499A-4421-AF79-9FDADA2D0E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F9DA8-B2E6-46AB-9CEC-D10E14ED4FA2}" type="datetimeFigureOut">
              <a:rPr lang="en-US" smtClean="0"/>
              <a:pPr/>
              <a:t>8/26/2021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4A6CB3-499A-4421-AF79-9FDADA2D0E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96F9DA8-B2E6-46AB-9CEC-D10E14ED4FA2}" type="datetimeFigureOut">
              <a:rPr lang="en-US" smtClean="0"/>
              <a:pPr/>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A6CB3-499A-4421-AF79-9FDADA2D0E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96F9DA8-B2E6-46AB-9CEC-D10E14ED4FA2}" type="datetimeFigureOut">
              <a:rPr lang="en-US" smtClean="0"/>
              <a:pPr/>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B4A6CB3-499A-4421-AF79-9FDADA2D0EF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96F9DA8-B2E6-46AB-9CEC-D10E14ED4FA2}" type="datetimeFigureOut">
              <a:rPr lang="en-US" smtClean="0"/>
              <a:pPr/>
              <a:t>8/26/2021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4A6CB3-499A-4421-AF79-9FDADA2D0EF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zdnet.com/article/the-top-cloud-providers-of-2020-aws-microsoft-azure-google-cloud-hybrid-saas/" TargetMode="External"/><Relationship Id="rId2" Type="http://schemas.openxmlformats.org/officeDocument/2006/relationships/hyperlink" Target="https://aws.amazon.com/ec2/?nc1=h_ls"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www.cnbc.com/2019/05/17/salesforce-says-a-major-issue-with-cloud-service-results-in-downtime.html" TargetMode="External"/><Relationship Id="rId2" Type="http://schemas.openxmlformats.org/officeDocument/2006/relationships/hyperlink" Target="https://www.sam-solutions.com/blog/how-to-use-salesforce-to-improve-your-sales-pipeline-five-best-tips/"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znetlive.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znetlive.com/microsoft-office-36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cloudflare.com/learning/security/glossary/what-is-penetration-testing/" TargetMode="External"/><Relationship Id="rId2" Type="http://schemas.openxmlformats.org/officeDocument/2006/relationships/hyperlink" Target="https://www.cloudflare.com/learning/security/what-is-access-contro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E117F7-1F5D-4202-A75D-177F950D1AD2}"/>
              </a:ext>
            </a:extLst>
          </p:cNvPr>
          <p:cNvSpPr>
            <a:spLocks noGrp="1"/>
          </p:cNvSpPr>
          <p:nvPr>
            <p:ph type="subTitle" idx="1"/>
          </p:nvPr>
        </p:nvSpPr>
        <p:spPr>
          <a:xfrm>
            <a:off x="533400" y="685800"/>
            <a:ext cx="7854696" cy="5562600"/>
          </a:xfrm>
        </p:spPr>
        <p:txBody>
          <a:bodyPr>
            <a:normAutofit/>
          </a:bodyPr>
          <a:lstStyle/>
          <a:p>
            <a:pPr algn="ctr"/>
            <a:r>
              <a:rPr lang="en-US" sz="4800" dirty="0"/>
              <a:t>Cloud Computing</a:t>
            </a:r>
          </a:p>
          <a:p>
            <a:pPr algn="ctr"/>
            <a:endParaRPr lang="en-US" sz="4800" dirty="0"/>
          </a:p>
          <a:p>
            <a:pPr algn="ctr"/>
            <a:endParaRPr lang="en-US" sz="4800" dirty="0"/>
          </a:p>
          <a:p>
            <a:r>
              <a:rPr lang="en-US" sz="2400" dirty="0"/>
              <a:t>Ved Parkash</a:t>
            </a:r>
          </a:p>
          <a:p>
            <a:r>
              <a:rPr lang="en-US" sz="2400" dirty="0"/>
              <a:t>Associate Professor, CSE</a:t>
            </a:r>
          </a:p>
        </p:txBody>
      </p:sp>
    </p:spTree>
    <p:extLst>
      <p:ext uri="{BB962C8B-B14F-4D97-AF65-F5344CB8AC3E}">
        <p14:creationId xmlns:p14="http://schemas.microsoft.com/office/powerpoint/2010/main" val="3298367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lstStyle/>
          <a:p>
            <a:r>
              <a:rPr lang="en-US" b="1" dirty="0"/>
              <a:t>Server:</a:t>
            </a:r>
          </a:p>
          <a:p>
            <a:pPr algn="just">
              <a:buNone/>
            </a:pPr>
            <a:r>
              <a:rPr lang="en-US" dirty="0"/>
              <a:t>	The </a:t>
            </a:r>
            <a:r>
              <a:rPr lang="en-US" b="1" dirty="0"/>
              <a:t>server</a:t>
            </a:r>
            <a:r>
              <a:rPr lang="en-US" dirty="0"/>
              <a:t> helps to compute the resource sharing and offers other services such as resource allocation and de-allocation, monitoring the resources, providing security etc.</a:t>
            </a:r>
          </a:p>
          <a:p>
            <a:r>
              <a:rPr lang="en-US" b="1" dirty="0"/>
              <a:t>Storage:</a:t>
            </a:r>
          </a:p>
          <a:p>
            <a:pPr algn="just">
              <a:buNone/>
            </a:pPr>
            <a:r>
              <a:rPr lang="en-US" dirty="0"/>
              <a:t>	Cloud keeps multiple replicas of storage. If one of the storage resources fails, then it can be extracted from another one, which makes cloud computing more reliable.</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lstStyle/>
          <a:p>
            <a:pPr algn="just"/>
            <a:r>
              <a:rPr lang="en-US" b="1" dirty="0"/>
              <a:t>Database as a Service (</a:t>
            </a:r>
            <a:r>
              <a:rPr lang="en-US" b="1" dirty="0" err="1"/>
              <a:t>DBaaS</a:t>
            </a:r>
            <a:r>
              <a:rPr lang="en-US" dirty="0"/>
              <a:t>): provides access to a database platform through the cloud. Public cloud providers like AWS and Azure have </a:t>
            </a:r>
            <a:r>
              <a:rPr lang="en-US" dirty="0" err="1"/>
              <a:t>DBaaS</a:t>
            </a:r>
            <a:r>
              <a:rPr lang="en-US" dirty="0"/>
              <a:t> offerings.</a:t>
            </a:r>
          </a:p>
          <a:p>
            <a:pPr algn="just"/>
            <a:r>
              <a:rPr lang="en-US" b="1" dirty="0"/>
              <a:t>Malware as a Service (</a:t>
            </a:r>
            <a:r>
              <a:rPr lang="en-US" b="1" dirty="0" err="1"/>
              <a:t>MaaS</a:t>
            </a:r>
            <a:r>
              <a:rPr lang="en-US" b="1" dirty="0"/>
              <a:t>): </a:t>
            </a:r>
            <a:r>
              <a:rPr lang="en-US" dirty="0"/>
              <a:t>uses the public cloud to help organizations guard against common attacks, such as </a:t>
            </a:r>
            <a:r>
              <a:rPr lang="en-US" dirty="0" err="1"/>
              <a:t>ransomware</a:t>
            </a:r>
            <a:r>
              <a:rPr lang="en-US" dirty="0"/>
              <a:t> and distributed denial of service (</a:t>
            </a:r>
            <a:r>
              <a:rPr lang="en-US" u="sng" dirty="0" err="1"/>
              <a:t>DDoS</a:t>
            </a:r>
            <a:r>
              <a:rPr lang="en-US" dirty="0"/>
              <a:t>). VMware </a:t>
            </a:r>
            <a:r>
              <a:rPr lang="en-US" dirty="0" err="1"/>
              <a:t>AppDefense</a:t>
            </a:r>
            <a:r>
              <a:rPr lang="en-US" dirty="0"/>
              <a:t> is one emerging example of </a:t>
            </a:r>
            <a:r>
              <a:rPr lang="en-US" dirty="0" err="1"/>
              <a:t>MaaS</a:t>
            </a:r>
            <a:r>
              <a:rPr lang="en-US" dirty="0"/>
              <a: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70000" lnSpcReduction="20000"/>
          </a:bodyPr>
          <a:lstStyle/>
          <a:p>
            <a:pPr>
              <a:buNone/>
            </a:pPr>
            <a:r>
              <a:rPr lang="en-US" b="1" dirty="0"/>
              <a:t>Benefits of </a:t>
            </a:r>
            <a:r>
              <a:rPr lang="en-US" b="1" dirty="0" err="1"/>
              <a:t>XaaS</a:t>
            </a:r>
            <a:r>
              <a:rPr lang="en-US" b="1" dirty="0"/>
              <a:t>:</a:t>
            </a:r>
          </a:p>
          <a:p>
            <a:pPr algn="just">
              <a:buNone/>
            </a:pPr>
            <a:r>
              <a:rPr lang="en-US" dirty="0"/>
              <a:t>	The market of services provided via cloud computing and the Internet is expanding at a rapid pace due to a range of advantages they provide both for organizations and end-users. The biggest benefits are:</a:t>
            </a:r>
          </a:p>
          <a:p>
            <a:pPr algn="just"/>
            <a:r>
              <a:rPr lang="en-US" b="1" dirty="0"/>
              <a:t>Scalability</a:t>
            </a:r>
            <a:r>
              <a:rPr lang="en-US" dirty="0"/>
              <a:t> (outsourcing provides access to unlimited computing capacities, storage space, RAM, etc; a company can quickly and seamlessly scale its processes up and down depending on requirements and doesn’t have to worry about additional deployments or downtimes)</a:t>
            </a:r>
          </a:p>
          <a:p>
            <a:pPr algn="just"/>
            <a:r>
              <a:rPr lang="en-US" b="1" dirty="0"/>
              <a:t>Cost- and time-effectiveness</a:t>
            </a:r>
            <a:r>
              <a:rPr lang="en-US" dirty="0"/>
              <a:t> (a company doesn’t purchase its personal equipment and doesn’t need to deploy it, saving much time and money; a pay-as-you-go model is also beneficial)</a:t>
            </a:r>
          </a:p>
          <a:p>
            <a:pPr algn="just"/>
            <a:r>
              <a:rPr lang="en-US" b="1" dirty="0"/>
              <a:t>Focus on core competencies </a:t>
            </a:r>
            <a:r>
              <a:rPr lang="en-US" dirty="0"/>
              <a:t>(there’s no need to set up apps and programs or conduct training for employees; consequently, they can concentrate on their direct duties and achieve better performance)</a:t>
            </a:r>
          </a:p>
          <a:p>
            <a:pPr algn="just"/>
            <a:r>
              <a:rPr lang="en-US" b="1" dirty="0"/>
              <a:t>The high quality of services</a:t>
            </a:r>
            <a:r>
              <a:rPr lang="en-US" dirty="0"/>
              <a:t> (since professionals support and maintain your infrastructure and systems, they provide the latest updates and all the emerging technologies, guaranteeing the quality of services)</a:t>
            </a:r>
          </a:p>
          <a:p>
            <a:pPr algn="just"/>
            <a:r>
              <a:rPr lang="en-US" b="1" dirty="0"/>
              <a:t>Better customer experience</a:t>
            </a:r>
            <a:r>
              <a:rPr lang="en-US" dirty="0"/>
              <a:t> (the above-mentioned pros lead to customer satisfaction and increase customer loyalty)</a:t>
            </a:r>
          </a:p>
          <a:p>
            <a:pPr algn="just">
              <a:buNone/>
            </a:pPr>
            <a:r>
              <a:rPr lang="en-US" dirty="0"/>
              <a:t>However, -</a:t>
            </a:r>
            <a:r>
              <a:rPr lang="en-US" dirty="0" err="1"/>
              <a:t>aaS</a:t>
            </a:r>
            <a:r>
              <a:rPr lang="en-US" dirty="0"/>
              <a:t> services are not without flaws. The biggest drawbacks are mostly related to end users and concern the security of personal data and risks of massive data loss.</a:t>
            </a:r>
          </a:p>
          <a:p>
            <a:pPr algn="just">
              <a:buNone/>
            </a:pPr>
            <a:r>
              <a:rPr lang="en-US" dirty="0"/>
              <a:t>Many consumers are afraid to fully depend on cloud providers and lose control over their business. Service providers, on their part, are doing their best to address such concerns and allow organizations to migrate more workloads into the cloud.</a:t>
            </a:r>
          </a:p>
          <a:p>
            <a:pPr>
              <a:buNone/>
            </a:pPr>
            <a:endParaRPr lang="en-US" dirty="0"/>
          </a:p>
          <a:p>
            <a:pPr>
              <a:buNone/>
            </a:pPr>
            <a:endParaRPr lang="en-US" dirty="0"/>
          </a:p>
          <a:p>
            <a:pPr>
              <a:buNone/>
            </a:pPr>
            <a:endParaRPr lang="en-US" dirty="0"/>
          </a:p>
          <a:p>
            <a:pPr>
              <a:buNone/>
            </a:pP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lstStyle/>
          <a:p>
            <a:r>
              <a:rPr lang="en-US" b="1" dirty="0"/>
              <a:t>Deployment Models</a:t>
            </a:r>
          </a:p>
          <a:p>
            <a:pPr marL="0" indent="0" algn="just">
              <a:buNone/>
            </a:pPr>
            <a:r>
              <a:rPr lang="en-US" dirty="0"/>
              <a:t>Deployment models define the type of access to the cloud, i.e., how the cloud is located? Or</a:t>
            </a:r>
          </a:p>
          <a:p>
            <a:pPr marL="0" indent="0" algn="just">
              <a:buNone/>
            </a:pPr>
            <a:r>
              <a:rPr lang="en-US" dirty="0"/>
              <a:t>A </a:t>
            </a:r>
            <a:r>
              <a:rPr lang="en-US" b="1" dirty="0"/>
              <a:t>cloud deployment model </a:t>
            </a:r>
            <a:r>
              <a:rPr lang="en-US" dirty="0"/>
              <a:t>is a specific configuration of environment parameters such as the accessibility and proprietorship of the deployment infrastructure and storage size. This means that deployment types vary depending on who controls the infrastructure and where it’s located.</a:t>
            </a:r>
          </a:p>
          <a:p>
            <a:pPr marL="0" indent="0" algn="just">
              <a:buNone/>
            </a:pPr>
            <a:r>
              <a:rPr lang="en-US" dirty="0"/>
              <a:t>Cloud can have any of the four types of access: Public, Private, Hybrid, and Community.</a:t>
            </a:r>
          </a:p>
          <a:p>
            <a:pPr algn="just"/>
            <a:endParaRPr lang="en-US" dirty="0"/>
          </a:p>
        </p:txBody>
      </p:sp>
    </p:spTree>
    <p:extLst>
      <p:ext uri="{BB962C8B-B14F-4D97-AF65-F5344CB8AC3E}">
        <p14:creationId xmlns:p14="http://schemas.microsoft.com/office/powerpoint/2010/main" val="12183287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fontScale="92500"/>
          </a:bodyPr>
          <a:lstStyle/>
          <a:p>
            <a:pPr fontAlgn="base"/>
            <a:r>
              <a:rPr lang="en-US" b="1" dirty="0"/>
              <a:t>Public Cloud</a:t>
            </a:r>
          </a:p>
          <a:p>
            <a:pPr marL="0" indent="0" algn="just" fontAlgn="base">
              <a:buNone/>
            </a:pPr>
            <a:r>
              <a:rPr lang="en-US" dirty="0"/>
              <a:t>This type of cloud services is provided on a network for public use. Customers have no control over the location of the infrastructure. It is based on a shared cost model for all the users, or in the form of a licensing policy such as pay per user. Public deployment models in the cloud are perfect for organizations with growing and fluctuating demands. It is also popular among businesses of all sizes for their web applications, webmail, and storage of non-sensitive data.</a:t>
            </a:r>
          </a:p>
          <a:p>
            <a:pPr marL="0" indent="0" algn="just">
              <a:buNone/>
            </a:pPr>
            <a:r>
              <a:rPr lang="en-US" dirty="0"/>
              <a:t>The public cloud deployment model is the first choice for businesses with low privacy concerns. When it comes to popular public cloud deployment models, examples are </a:t>
            </a:r>
            <a:r>
              <a:rPr lang="en-US" dirty="0">
                <a:hlinkClick r:id="rId2"/>
              </a:rPr>
              <a:t>Amazon</a:t>
            </a:r>
            <a:r>
              <a:rPr lang="en-US" dirty="0"/>
              <a:t> Elastic Compute Cloud (Amazon EC2 — the </a:t>
            </a:r>
            <a:r>
              <a:rPr lang="en-US" dirty="0">
                <a:hlinkClick r:id="rId3"/>
              </a:rPr>
              <a:t>top</a:t>
            </a:r>
            <a:r>
              <a:rPr lang="en-US" dirty="0"/>
              <a:t> service provider according to ZDNet), Microsoft Azure, Google App Engine, IBM Cloud, Salesforce </a:t>
            </a:r>
            <a:r>
              <a:rPr lang="en-US" dirty="0" err="1"/>
              <a:t>Heroku</a:t>
            </a:r>
            <a:r>
              <a:rPr lang="en-US" dirty="0"/>
              <a:t> and others.</a:t>
            </a:r>
          </a:p>
        </p:txBody>
      </p:sp>
    </p:spTree>
    <p:extLst>
      <p:ext uri="{BB962C8B-B14F-4D97-AF65-F5344CB8AC3E}">
        <p14:creationId xmlns:p14="http://schemas.microsoft.com/office/powerpoint/2010/main" val="26645345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lstStyle/>
          <a:p>
            <a:pPr marL="0" indent="0" algn="just">
              <a:buNone/>
            </a:pPr>
            <a:r>
              <a:rPr lang="en-US" sz="2000" b="1" dirty="0"/>
              <a:t>The Advantages of a Public Cloud</a:t>
            </a:r>
          </a:p>
          <a:p>
            <a:pPr algn="just"/>
            <a:r>
              <a:rPr lang="en-US" sz="2000" b="1" dirty="0"/>
              <a:t>Hassle-free infrastructure management.</a:t>
            </a:r>
            <a:r>
              <a:rPr lang="en-US" sz="2000" dirty="0"/>
              <a:t> Having a third party running your cloud infrastructure is convenient: you do not need to develop and maintain your software because the service provider does it for you. In addition, the infrastructure setup and use are uncomplicated.</a:t>
            </a:r>
          </a:p>
          <a:p>
            <a:pPr algn="just"/>
            <a:r>
              <a:rPr lang="en-US" sz="2000" b="1" dirty="0"/>
              <a:t>High scalability.</a:t>
            </a:r>
            <a:r>
              <a:rPr lang="en-US" sz="2000" dirty="0"/>
              <a:t> You can easily extend the cloud’s capacity as your company requirements increase.</a:t>
            </a:r>
          </a:p>
          <a:p>
            <a:pPr algn="just"/>
            <a:r>
              <a:rPr lang="en-US" sz="2000" b="1" dirty="0"/>
              <a:t>Reduced costs.</a:t>
            </a:r>
            <a:r>
              <a:rPr lang="en-US" sz="2000" dirty="0"/>
              <a:t> You pay only for the service you use, so there’s no need to invest in hardware or software.</a:t>
            </a:r>
          </a:p>
          <a:p>
            <a:pPr algn="just"/>
            <a:r>
              <a:rPr lang="en-US" sz="2000" b="1" dirty="0"/>
              <a:t>24/7 uptime.</a:t>
            </a:r>
            <a:r>
              <a:rPr lang="en-US" sz="2000" dirty="0"/>
              <a:t> The extensive network of your provider’s servers ensures your infrastructure is constantly available and has improved operation time.</a:t>
            </a:r>
          </a:p>
          <a:p>
            <a:endParaRPr lang="en-US" dirty="0"/>
          </a:p>
        </p:txBody>
      </p:sp>
    </p:spTree>
    <p:extLst>
      <p:ext uri="{BB962C8B-B14F-4D97-AF65-F5344CB8AC3E}">
        <p14:creationId xmlns:p14="http://schemas.microsoft.com/office/powerpoint/2010/main" val="39945030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lstStyle/>
          <a:p>
            <a:pPr marL="0" indent="0">
              <a:buNone/>
            </a:pPr>
            <a:r>
              <a:rPr lang="en-US" b="1" dirty="0"/>
              <a:t>The Disadvantages of a Public Cloud</a:t>
            </a:r>
          </a:p>
          <a:p>
            <a:pPr algn="just"/>
            <a:r>
              <a:rPr lang="en-US" sz="2000" b="1" dirty="0"/>
              <a:t>Compromised reliability.</a:t>
            </a:r>
            <a:r>
              <a:rPr lang="en-US" sz="2000" dirty="0"/>
              <a:t> That same server network is also meant to ensure against failure But often enough, public clouds experience outages and malfunction, as in the case of the 2016 </a:t>
            </a:r>
            <a:r>
              <a:rPr lang="en-US" sz="2000" dirty="0">
                <a:hlinkClick r:id="rId2"/>
              </a:rPr>
              <a:t>Salesforce CRM</a:t>
            </a:r>
            <a:r>
              <a:rPr lang="en-US" sz="2000" dirty="0"/>
              <a:t> </a:t>
            </a:r>
            <a:r>
              <a:rPr lang="en-US" sz="2000" dirty="0">
                <a:hlinkClick r:id="rId3"/>
              </a:rPr>
              <a:t>disruption</a:t>
            </a:r>
            <a:r>
              <a:rPr lang="en-US" sz="2000" dirty="0"/>
              <a:t> that caused a storage collapse.</a:t>
            </a:r>
          </a:p>
          <a:p>
            <a:pPr algn="just"/>
            <a:r>
              <a:rPr lang="en-US" sz="2000" b="1" dirty="0"/>
              <a:t>Data security and privacy issues give rise to concern.</a:t>
            </a:r>
            <a:r>
              <a:rPr lang="en-US" sz="2000" dirty="0"/>
              <a:t> Although access to data is easy, a public deployment model deprives users of knowing where their information is kept and who has access to it.</a:t>
            </a:r>
          </a:p>
          <a:p>
            <a:pPr algn="just"/>
            <a:r>
              <a:rPr lang="en-US" sz="2000" b="1" dirty="0"/>
              <a:t>The lack of a bespoke service.</a:t>
            </a:r>
            <a:r>
              <a:rPr lang="en-US" sz="2000" dirty="0"/>
              <a:t> Service providers have only standardized service options, which is why they often fail to satisfy more complex requirements.</a:t>
            </a:r>
          </a:p>
          <a:p>
            <a:endParaRPr lang="en-US" sz="2000" dirty="0"/>
          </a:p>
        </p:txBody>
      </p:sp>
    </p:spTree>
    <p:extLst>
      <p:ext uri="{BB962C8B-B14F-4D97-AF65-F5344CB8AC3E}">
        <p14:creationId xmlns:p14="http://schemas.microsoft.com/office/powerpoint/2010/main" val="9707929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fontScale="92500" lnSpcReduction="20000"/>
          </a:bodyPr>
          <a:lstStyle/>
          <a:p>
            <a:pPr marL="0" indent="0">
              <a:buNone/>
            </a:pPr>
            <a:r>
              <a:rPr lang="en-US" b="1" dirty="0"/>
              <a:t>Private Cloud</a:t>
            </a:r>
          </a:p>
          <a:p>
            <a:pPr algn="just"/>
            <a:r>
              <a:rPr lang="en-US" dirty="0"/>
              <a:t>There is little to no difference between a public and a private model from the technical point of view, as their architectures are very similar. However, as opposed to a public cloud that is available to the general public, only one specific company owns a private cloud. That is why it is also called an </a:t>
            </a:r>
            <a:r>
              <a:rPr lang="en-US" i="1" dirty="0"/>
              <a:t>internal</a:t>
            </a:r>
            <a:r>
              <a:rPr lang="en-US" dirty="0"/>
              <a:t> or </a:t>
            </a:r>
            <a:r>
              <a:rPr lang="en-US" i="1" dirty="0"/>
              <a:t>corporate</a:t>
            </a:r>
            <a:r>
              <a:rPr lang="en-US" dirty="0"/>
              <a:t> model.</a:t>
            </a:r>
          </a:p>
          <a:p>
            <a:pPr algn="just"/>
            <a:r>
              <a:rPr lang="en-US" dirty="0"/>
              <a:t>The server can be hosted externally or on the premises of the owner company. Regardless of their physical location, these infrastructures are maintained on a designated private network and use software and hardware that are intended for use only by the owner company.</a:t>
            </a:r>
          </a:p>
          <a:p>
            <a:pPr algn="just"/>
            <a:r>
              <a:rPr lang="en-US" dirty="0"/>
              <a:t>A clearly defined scope of people have access to the information kept in a private repository, which prevents the general public from using it. In light of numerous breaches in recent years, a growing number of large corporations has decided on a closed private cloud model, as this minimizes data security issues.</a:t>
            </a:r>
          </a:p>
          <a:p>
            <a:endParaRPr lang="en-US" dirty="0"/>
          </a:p>
        </p:txBody>
      </p:sp>
    </p:spTree>
    <p:extLst>
      <p:ext uri="{BB962C8B-B14F-4D97-AF65-F5344CB8AC3E}">
        <p14:creationId xmlns:p14="http://schemas.microsoft.com/office/powerpoint/2010/main" val="31677375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lstStyle/>
          <a:p>
            <a:pPr algn="just"/>
            <a:r>
              <a:rPr lang="en-US" sz="2000" dirty="0"/>
              <a:t>Compared to the public model, the private cloud provides wider opportunities for customizing the infrastructure to the company’s requirements. A private model is especially suitable for companies that seek to safeguard their mission-critical operations or for businesses with constantly changing requirements.</a:t>
            </a:r>
          </a:p>
          <a:p>
            <a:pPr algn="just"/>
            <a:r>
              <a:rPr lang="en-US" sz="2000" dirty="0"/>
              <a:t>Multiple public cloud service providers, including Amazon, IBM, Cisco, Dell and Red Hat, also provide private solutions.</a:t>
            </a:r>
          </a:p>
          <a:p>
            <a:pPr marL="0" indent="0">
              <a:buNone/>
            </a:pPr>
            <a:endParaRPr lang="en-US" dirty="0"/>
          </a:p>
        </p:txBody>
      </p:sp>
    </p:spTree>
    <p:extLst>
      <p:ext uri="{BB962C8B-B14F-4D97-AF65-F5344CB8AC3E}">
        <p14:creationId xmlns:p14="http://schemas.microsoft.com/office/powerpoint/2010/main" val="27298280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ivate–Cloud–Deployment–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696199"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3768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a:bodyPr>
          <a:lstStyle/>
          <a:p>
            <a:pPr marL="0" indent="0">
              <a:buNone/>
            </a:pPr>
            <a:r>
              <a:rPr lang="en-US" sz="2400" b="1" dirty="0"/>
              <a:t>The Benefits of a Private Cloud:</a:t>
            </a:r>
          </a:p>
          <a:p>
            <a:pPr marL="0" indent="0">
              <a:buNone/>
            </a:pPr>
            <a:r>
              <a:rPr lang="en-US" sz="2400" dirty="0"/>
              <a:t>All the benefits of this deployment model result from its autonomy. They are the following:</a:t>
            </a:r>
          </a:p>
          <a:p>
            <a:r>
              <a:rPr lang="en-US" sz="2400" dirty="0"/>
              <a:t>Bespoke and flexible development and high scalability, which allows companies to customize their infrastructures in accordance with their requirements</a:t>
            </a:r>
          </a:p>
          <a:p>
            <a:r>
              <a:rPr lang="en-US" sz="2400" dirty="0"/>
              <a:t>High security, privacy and reliability, as only authorized persons can access resources</a:t>
            </a:r>
          </a:p>
          <a:p>
            <a:pPr marL="0" indent="0">
              <a:buNone/>
            </a:pPr>
            <a:r>
              <a:rPr lang="en-US" sz="2400" b="1" dirty="0"/>
              <a:t>The Drawbacks of a Private Cloud:</a:t>
            </a:r>
          </a:p>
          <a:p>
            <a:r>
              <a:rPr lang="en-US" sz="2400" dirty="0"/>
              <a:t>The major disadvantage of the private cloud deployment model is its cost, as it requires considerable expense on hardware, software and staff training. That is why this secure and flexible computing deployment model is not the right choice for small companies.</a:t>
            </a:r>
          </a:p>
          <a:p>
            <a:endParaRPr lang="en-US" dirty="0"/>
          </a:p>
        </p:txBody>
      </p:sp>
    </p:spTree>
    <p:extLst>
      <p:ext uri="{BB962C8B-B14F-4D97-AF65-F5344CB8AC3E}">
        <p14:creationId xmlns:p14="http://schemas.microsoft.com/office/powerpoint/2010/main" val="2126613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ved\Desktop\cloud_computing_architecture.jpg"/>
          <p:cNvPicPr>
            <a:picLocks noGrp="1" noChangeAspect="1" noChangeArrowheads="1"/>
          </p:cNvPicPr>
          <p:nvPr>
            <p:ph idx="1"/>
          </p:nvPr>
        </p:nvPicPr>
        <p:blipFill>
          <a:blip r:embed="rId2"/>
          <a:srcRect/>
          <a:stretch>
            <a:fillRect/>
          </a:stretch>
        </p:blipFill>
        <p:spPr bwMode="auto">
          <a:xfrm>
            <a:off x="685800" y="381000"/>
            <a:ext cx="7467600" cy="6172199"/>
          </a:xfrm>
          <a:prstGeom prst="rect">
            <a:avLst/>
          </a:prstGeom>
          <a:noFill/>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85000" lnSpcReduction="10000"/>
          </a:bodyPr>
          <a:lstStyle/>
          <a:p>
            <a:pPr marL="0" indent="0">
              <a:buNone/>
            </a:pPr>
            <a:r>
              <a:rPr lang="en-US" b="1" dirty="0"/>
              <a:t>Community Cloud</a:t>
            </a:r>
          </a:p>
          <a:p>
            <a:pPr algn="just"/>
            <a:r>
              <a:rPr lang="en-US" dirty="0"/>
              <a:t>A community deployment model largely resembles the private one; the only difference is the set of users. Whereas only one company owns the private cloud server, several organizations with similar backgrounds share the infrastructure and related resources of a community cloud.</a:t>
            </a:r>
          </a:p>
          <a:p>
            <a:pPr algn="just"/>
            <a:r>
              <a:rPr lang="en-US" dirty="0"/>
              <a:t>If all the participating organizations have uniform security, privacy and performance requirements, this multi-tenant data center architecture helps these companies enhance their efficiency, as in the case of joint projects. A centralized cloud facilitates project development, management and implementation. The costs are shared by all users. Or</a:t>
            </a:r>
          </a:p>
          <a:p>
            <a:pPr algn="just"/>
            <a:r>
              <a:rPr lang="en-US" dirty="0"/>
              <a:t>It is a mutually shared model between organizations that belong to a particular community such as banks, government organizations, or commercial enterprises. Community members generally share similar issues of privacy, performance, and security. This type of deployment model of cloud computing is managed and hosted internally or by a third-party vendor.</a:t>
            </a:r>
          </a:p>
          <a:p>
            <a:endParaRPr lang="en-US" dirty="0"/>
          </a:p>
        </p:txBody>
      </p:sp>
    </p:spTree>
    <p:extLst>
      <p:ext uri="{BB962C8B-B14F-4D97-AF65-F5344CB8AC3E}">
        <p14:creationId xmlns:p14="http://schemas.microsoft.com/office/powerpoint/2010/main" val="8611836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mmunity–Cloud–Deployment-Model–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1" y="228600"/>
            <a:ext cx="71628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677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rmAutofit fontScale="85000" lnSpcReduction="20000"/>
          </a:bodyPr>
          <a:lstStyle/>
          <a:p>
            <a:pPr marL="0" indent="0">
              <a:buNone/>
            </a:pPr>
            <a:r>
              <a:rPr lang="en-US" b="1" dirty="0"/>
              <a:t>The Strengths of a Community Cloud:</a:t>
            </a:r>
          </a:p>
          <a:p>
            <a:r>
              <a:rPr lang="en-US" dirty="0"/>
              <a:t>Cost reduction</a:t>
            </a:r>
          </a:p>
          <a:p>
            <a:r>
              <a:rPr lang="en-US" dirty="0"/>
              <a:t>Improved security, privacy and reliability</a:t>
            </a:r>
          </a:p>
          <a:p>
            <a:r>
              <a:rPr lang="en-US" dirty="0"/>
              <a:t>Ease of data sharing and collaboration</a:t>
            </a:r>
          </a:p>
          <a:p>
            <a:pPr marL="0" indent="0">
              <a:buNone/>
            </a:pPr>
            <a:r>
              <a:rPr lang="en-US" b="1" dirty="0"/>
              <a:t>The Shortcomings of a Community Cloud:</a:t>
            </a:r>
          </a:p>
          <a:p>
            <a:r>
              <a:rPr lang="en-US" dirty="0"/>
              <a:t>High cost compared to the public deployment model</a:t>
            </a:r>
          </a:p>
          <a:p>
            <a:r>
              <a:rPr lang="en-US" dirty="0"/>
              <a:t>Sharing of fixed storage and bandwidth capacity</a:t>
            </a:r>
          </a:p>
          <a:p>
            <a:pPr marL="0" indent="0">
              <a:buNone/>
            </a:pPr>
            <a:r>
              <a:rPr lang="en-US" b="1" dirty="0"/>
              <a:t>Hybrid Cloud:</a:t>
            </a:r>
          </a:p>
          <a:p>
            <a:pPr algn="just"/>
            <a:r>
              <a:rPr lang="en-US" dirty="0"/>
              <a:t>As is usually the case with any hybrid phenomenon, a hybrid cloud encompasses the best features of the abovementioned deployment models (public, private and community). It allows companies to mix and match the facets of the three types that best suit their requirements.</a:t>
            </a:r>
          </a:p>
          <a:p>
            <a:pPr algn="just"/>
            <a:r>
              <a:rPr lang="en-US" dirty="0"/>
              <a:t>As an example, a company can balance its load by locating mission-critical workloads on a secure private cloud and deploying less sensitive ones to a public one. The hybrid cloud deployment model not only safeguards and controls strategically important assets but does so in a cost- and resource-effective way. In addition, this approach facilitates data and application portability.</a:t>
            </a:r>
          </a:p>
          <a:p>
            <a:endParaRPr lang="en-US" dirty="0"/>
          </a:p>
        </p:txBody>
      </p:sp>
    </p:spTree>
    <p:extLst>
      <p:ext uri="{BB962C8B-B14F-4D97-AF65-F5344CB8AC3E}">
        <p14:creationId xmlns:p14="http://schemas.microsoft.com/office/powerpoint/2010/main" val="24501587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lstStyle/>
          <a:p>
            <a:pPr marL="0" indent="0">
              <a:buNone/>
            </a:pPr>
            <a:r>
              <a:rPr lang="en-US" b="1" dirty="0"/>
              <a:t>The Benefits of a Hybrid Cloud:</a:t>
            </a:r>
          </a:p>
          <a:p>
            <a:r>
              <a:rPr lang="en-US" dirty="0"/>
              <a:t>Improved security and privacy</a:t>
            </a:r>
          </a:p>
          <a:p>
            <a:r>
              <a:rPr lang="en-US" dirty="0"/>
              <a:t>Enhanced scalability and flexibility</a:t>
            </a:r>
          </a:p>
          <a:p>
            <a:r>
              <a:rPr lang="en-US" dirty="0"/>
              <a:t>Reasonable price</a:t>
            </a:r>
          </a:p>
          <a:p>
            <a:pPr marL="0" indent="0">
              <a:buNone/>
            </a:pPr>
            <a:endParaRPr lang="en-US" dirty="0"/>
          </a:p>
        </p:txBody>
      </p:sp>
    </p:spTree>
    <p:extLst>
      <p:ext uri="{BB962C8B-B14F-4D97-AF65-F5344CB8AC3E}">
        <p14:creationId xmlns:p14="http://schemas.microsoft.com/office/powerpoint/2010/main" val="20026434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24310874"/>
              </p:ext>
            </p:extLst>
          </p:nvPr>
        </p:nvGraphicFramePr>
        <p:xfrm>
          <a:off x="381001" y="228600"/>
          <a:ext cx="8305799" cy="6477000"/>
        </p:xfrm>
        <a:graphic>
          <a:graphicData uri="http://schemas.openxmlformats.org/drawingml/2006/table">
            <a:tbl>
              <a:tblPr/>
              <a:tblGrid>
                <a:gridCol w="1712535">
                  <a:extLst>
                    <a:ext uri="{9D8B030D-6E8A-4147-A177-3AD203B41FA5}">
                      <a16:colId xmlns:a16="http://schemas.microsoft.com/office/drawing/2014/main" val="1832268945"/>
                    </a:ext>
                  </a:extLst>
                </a:gridCol>
                <a:gridCol w="1247706">
                  <a:extLst>
                    <a:ext uri="{9D8B030D-6E8A-4147-A177-3AD203B41FA5}">
                      <a16:colId xmlns:a16="http://schemas.microsoft.com/office/drawing/2014/main" val="2015082590"/>
                    </a:ext>
                  </a:extLst>
                </a:gridCol>
                <a:gridCol w="1480118">
                  <a:extLst>
                    <a:ext uri="{9D8B030D-6E8A-4147-A177-3AD203B41FA5}">
                      <a16:colId xmlns:a16="http://schemas.microsoft.com/office/drawing/2014/main" val="3942079057"/>
                    </a:ext>
                  </a:extLst>
                </a:gridCol>
                <a:gridCol w="1932720">
                  <a:extLst>
                    <a:ext uri="{9D8B030D-6E8A-4147-A177-3AD203B41FA5}">
                      <a16:colId xmlns:a16="http://schemas.microsoft.com/office/drawing/2014/main" val="3183050416"/>
                    </a:ext>
                  </a:extLst>
                </a:gridCol>
                <a:gridCol w="1932720">
                  <a:extLst>
                    <a:ext uri="{9D8B030D-6E8A-4147-A177-3AD203B41FA5}">
                      <a16:colId xmlns:a16="http://schemas.microsoft.com/office/drawing/2014/main" val="1823296572"/>
                    </a:ext>
                  </a:extLst>
                </a:gridCol>
              </a:tblGrid>
              <a:tr h="463819">
                <a:tc>
                  <a:txBody>
                    <a:bodyPr/>
                    <a:lstStyle/>
                    <a:p>
                      <a:pPr rtl="0"/>
                      <a:br>
                        <a:rPr lang="en-US" sz="1200" b="1" dirty="0">
                          <a:effectLst/>
                        </a:rPr>
                      </a:br>
                      <a:endParaRPr lang="en-US" sz="1200" dirty="0">
                        <a:effectLst/>
                      </a:endParaRP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b="1" dirty="0">
                          <a:effectLst/>
                        </a:rPr>
                        <a:t>Public</a:t>
                      </a:r>
                      <a:endParaRPr lang="en-US" sz="1200" dirty="0">
                        <a:effectLst/>
                      </a:endParaRP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rPr>
                        <a:t>Private</a:t>
                      </a:r>
                      <a:endParaRPr lang="en-US" sz="1200" dirty="0">
                        <a:effectLst/>
                      </a:endParaRPr>
                    </a:p>
                    <a:p>
                      <a:pPr rtl="0"/>
                      <a:endParaRPr lang="en-US" sz="1200" dirty="0">
                        <a:effectLst/>
                      </a:endParaRP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rPr>
                        <a:t>Community</a:t>
                      </a:r>
                      <a:endParaRPr lang="en-US" sz="1200" dirty="0">
                        <a:effectLst/>
                      </a:endParaRPr>
                    </a:p>
                    <a:p>
                      <a:pPr rtl="0"/>
                      <a:endParaRPr lang="en-US" sz="1200" dirty="0">
                        <a:effectLst/>
                      </a:endParaRP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rPr>
                        <a:t>Hybrid</a:t>
                      </a:r>
                      <a:endParaRPr lang="en-US" sz="1200" dirty="0">
                        <a:effectLst/>
                      </a:endParaRPr>
                    </a:p>
                    <a:p>
                      <a:endParaRPr lang="en-US" sz="1200" dirty="0"/>
                    </a:p>
                  </a:txBody>
                  <a:tcPr marL="61993" marR="61993" marT="30997" marB="30997">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058494"/>
                  </a:ext>
                </a:extLst>
              </a:tr>
              <a:tr h="859026">
                <a:tc>
                  <a:txBody>
                    <a:bodyPr/>
                    <a:lstStyle/>
                    <a:p>
                      <a:pPr rtl="0"/>
                      <a:r>
                        <a:rPr lang="en-US" sz="1200" b="1">
                          <a:effectLst/>
                        </a:rPr>
                        <a:t>Ease of setup and use</a:t>
                      </a:r>
                      <a:endParaRPr lang="en-US" sz="1200">
                        <a:effectLst/>
                      </a:endParaRP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Easy</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Requires IT proficiency</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Requires IT proficiency</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Requires IT proficiency</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7290204"/>
                  </a:ext>
                </a:extLst>
              </a:tr>
              <a:tr h="859026">
                <a:tc>
                  <a:txBody>
                    <a:bodyPr/>
                    <a:lstStyle/>
                    <a:p>
                      <a:pPr rtl="0"/>
                      <a:r>
                        <a:rPr lang="en-US" sz="1200" b="1">
                          <a:effectLst/>
                        </a:rPr>
                        <a:t>Data security and privacy</a:t>
                      </a:r>
                      <a:endParaRPr lang="en-US" sz="1200">
                        <a:effectLst/>
                      </a:endParaRP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Low</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High</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Comparatively high</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High</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3985448"/>
                  </a:ext>
                </a:extLst>
              </a:tr>
              <a:tr h="661422">
                <a:tc>
                  <a:txBody>
                    <a:bodyPr/>
                    <a:lstStyle/>
                    <a:p>
                      <a:pPr rtl="0"/>
                      <a:r>
                        <a:rPr lang="en-US" sz="1200" b="1">
                          <a:effectLst/>
                        </a:rPr>
                        <a:t>Data control</a:t>
                      </a:r>
                      <a:endParaRPr lang="en-US" sz="1200">
                        <a:effectLst/>
                      </a:endParaRP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Little to none</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High</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Comparatively high</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Comparatively high</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8283642"/>
                  </a:ext>
                </a:extLst>
              </a:tr>
              <a:tr h="463819">
                <a:tc>
                  <a:txBody>
                    <a:bodyPr/>
                    <a:lstStyle/>
                    <a:p>
                      <a:pPr rtl="0"/>
                      <a:r>
                        <a:rPr lang="en-US" sz="1200" b="1">
                          <a:effectLst/>
                        </a:rPr>
                        <a:t>Reliability</a:t>
                      </a:r>
                      <a:endParaRPr lang="en-US" sz="1200">
                        <a:effectLst/>
                      </a:endParaRP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Low</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High</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Comparatively high</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High</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605733"/>
                  </a:ext>
                </a:extLst>
              </a:tr>
              <a:tr h="859026">
                <a:tc>
                  <a:txBody>
                    <a:bodyPr/>
                    <a:lstStyle/>
                    <a:p>
                      <a:pPr rtl="0"/>
                      <a:r>
                        <a:rPr lang="en-US" sz="1200" b="1">
                          <a:effectLst/>
                        </a:rPr>
                        <a:t>Scalability and flexibility</a:t>
                      </a:r>
                      <a:endParaRPr lang="en-US" sz="1200">
                        <a:effectLst/>
                      </a:endParaRP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High</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High</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Fixed capacity</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High</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4090668"/>
                  </a:ext>
                </a:extLst>
              </a:tr>
              <a:tr h="1451836">
                <a:tc>
                  <a:txBody>
                    <a:bodyPr/>
                    <a:lstStyle/>
                    <a:p>
                      <a:pPr rtl="0"/>
                      <a:r>
                        <a:rPr lang="en-US" sz="1200" b="1">
                          <a:effectLst/>
                        </a:rPr>
                        <a:t>Cost-effectiveness</a:t>
                      </a:r>
                      <a:endParaRPr lang="en-US" sz="1200">
                        <a:effectLst/>
                      </a:endParaRP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The cheapest</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Cost-intensive; the most expensive model</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Cost is shared among community members</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Cheaper than a private model but more costly than a public one</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7746621"/>
                  </a:ext>
                </a:extLst>
              </a:tr>
              <a:tr h="859026">
                <a:tc>
                  <a:txBody>
                    <a:bodyPr/>
                    <a:lstStyle/>
                    <a:p>
                      <a:pPr rtl="0"/>
                      <a:r>
                        <a:rPr lang="en-US" sz="1200" b="1">
                          <a:effectLst/>
                        </a:rPr>
                        <a:t>Demand for in-house hardware</a:t>
                      </a:r>
                      <a:endParaRPr lang="en-US" sz="1200">
                        <a:effectLst/>
                      </a:endParaRP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No</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Depends</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a:effectLst/>
                        </a:rPr>
                        <a:t>Depends</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r>
                        <a:rPr lang="en-US" sz="1200" dirty="0">
                          <a:effectLst/>
                        </a:rPr>
                        <a:t>Depends</a:t>
                      </a:r>
                    </a:p>
                  </a:txBody>
                  <a:tcPr marL="64576" marR="64576" marT="32288" marB="32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616054"/>
                  </a:ext>
                </a:extLst>
              </a:tr>
            </a:tbl>
          </a:graphicData>
        </a:graphic>
      </p:graphicFrame>
    </p:spTree>
    <p:extLst>
      <p:ext uri="{BB962C8B-B14F-4D97-AF65-F5344CB8AC3E}">
        <p14:creationId xmlns:p14="http://schemas.microsoft.com/office/powerpoint/2010/main" val="3780514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458200" cy="1752600"/>
          </a:xfrm>
        </p:spPr>
        <p:txBody>
          <a:bodyPr>
            <a:normAutofit fontScale="92500" lnSpcReduction="20000"/>
          </a:bodyPr>
          <a:lstStyle/>
          <a:p>
            <a:r>
              <a:rPr lang="en-US" b="1" dirty="0"/>
              <a:t>Infrastructural Constraints</a:t>
            </a:r>
            <a:r>
              <a:rPr lang="en-US" dirty="0"/>
              <a:t>:</a:t>
            </a:r>
          </a:p>
          <a:p>
            <a:pPr algn="just">
              <a:buNone/>
            </a:pPr>
            <a:r>
              <a:rPr lang="en-US" dirty="0"/>
              <a:t>	Fundamental constraints that cloud infrastructure should implement are shown in the following diagram:</a:t>
            </a:r>
          </a:p>
          <a:p>
            <a:pPr>
              <a:buNone/>
            </a:pPr>
            <a:br>
              <a:rPr lang="en-US" dirty="0"/>
            </a:br>
            <a:endParaRPr lang="en-US" dirty="0"/>
          </a:p>
        </p:txBody>
      </p:sp>
      <p:pic>
        <p:nvPicPr>
          <p:cNvPr id="28674" name="Picture 2" descr="C:\Users\ved\Desktop\cloud_computing-cloud_infrastructural_constraints.jpg"/>
          <p:cNvPicPr>
            <a:picLocks noChangeAspect="1" noChangeArrowheads="1"/>
          </p:cNvPicPr>
          <p:nvPr/>
        </p:nvPicPr>
        <p:blipFill>
          <a:blip r:embed="rId2"/>
          <a:srcRect/>
          <a:stretch>
            <a:fillRect/>
          </a:stretch>
        </p:blipFill>
        <p:spPr bwMode="auto">
          <a:xfrm>
            <a:off x="1219200" y="2171700"/>
            <a:ext cx="6172200" cy="40767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6172200"/>
          </a:xfrm>
        </p:spPr>
        <p:txBody>
          <a:bodyPr/>
          <a:lstStyle/>
          <a:p>
            <a:r>
              <a:rPr lang="en-US" b="1" dirty="0"/>
              <a:t>Cluster Computing:</a:t>
            </a:r>
          </a:p>
          <a:p>
            <a:pPr algn="just">
              <a:buNone/>
            </a:pPr>
            <a:r>
              <a:rPr lang="en-US" b="1" dirty="0"/>
              <a:t>	Cluster computing</a:t>
            </a:r>
            <a:r>
              <a:rPr lang="en-US" dirty="0"/>
              <a:t> or </a:t>
            </a:r>
            <a:r>
              <a:rPr lang="en-US" i="1" dirty="0"/>
              <a:t>High-Performance computing</a:t>
            </a:r>
            <a:r>
              <a:rPr lang="en-US" dirty="0"/>
              <a:t> frameworks is a form of computing in which bunch of computers (often called nodes) that are connected through a LAN (local area network) so that, they behave like a single machine. A computer cluster help to solve complex operations more efficiently with much faster processing speed, better data integrity than a single computer and they only used for mission-critical applications.</a:t>
            </a:r>
          </a:p>
          <a:p>
            <a:pPr algn="just">
              <a:buNone/>
            </a:pPr>
            <a:r>
              <a:rPr lang="en-US" dirty="0"/>
              <a:t>Some of the critical Applications of Cluster Computers are Google Search Engine, Petroleum Reservoir Simulation, Earthquake Simulation, Weather Forecasting.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a:bodyPr>
          <a:lstStyle/>
          <a:p>
            <a:r>
              <a:rPr lang="en-US" b="1" dirty="0"/>
              <a:t>Types of Cluster computing:</a:t>
            </a:r>
          </a:p>
          <a:p>
            <a:pPr algn="just"/>
            <a:r>
              <a:rPr lang="en-US" dirty="0"/>
              <a:t>1. </a:t>
            </a:r>
            <a:r>
              <a:rPr lang="en-US" b="1" dirty="0"/>
              <a:t>Load-balancing clusters</a:t>
            </a:r>
            <a:r>
              <a:rPr lang="en-US" dirty="0"/>
              <a:t>: As the name implies, This system is used to distribute workload across multiple computers. That system distributes the processing load as possible across a cluster of computers.  </a:t>
            </a:r>
            <a:br>
              <a:rPr lang="en-US" dirty="0"/>
            </a:br>
            <a:r>
              <a:rPr lang="en-US" dirty="0"/>
              <a:t>2. </a:t>
            </a:r>
            <a:r>
              <a:rPr lang="en-US" b="1" dirty="0"/>
              <a:t>High availability (HA) clusters</a:t>
            </a:r>
            <a:r>
              <a:rPr lang="en-US" dirty="0"/>
              <a:t>: A high availability clusters (HA cluster) are the bunch of computers that can reliably </a:t>
            </a:r>
            <a:r>
              <a:rPr lang="en-US" dirty="0" err="1"/>
              <a:t>utilise</a:t>
            </a:r>
            <a:r>
              <a:rPr lang="en-US" dirty="0"/>
              <a:t> for redundant operations in the event of nodes failure in Cluster computing.</a:t>
            </a:r>
            <a:br>
              <a:rPr lang="en-US" dirty="0"/>
            </a:br>
            <a:r>
              <a:rPr lang="en-US" dirty="0"/>
              <a:t>3. </a:t>
            </a:r>
            <a:r>
              <a:rPr lang="en-US" b="1" dirty="0"/>
              <a:t>High performance (HP) clusters</a:t>
            </a:r>
            <a:r>
              <a:rPr lang="en-US" dirty="0"/>
              <a:t>: This computer networking methodology use supercomputers and Cluster computing to solve advanced computation problems.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lstStyle/>
          <a:p>
            <a:pPr>
              <a:buNone/>
            </a:pPr>
            <a:r>
              <a:rPr lang="en-US" b="1" dirty="0"/>
              <a:t>Advantages of using Cluster computing</a:t>
            </a:r>
          </a:p>
          <a:p>
            <a:pPr algn="just">
              <a:buNone/>
            </a:pPr>
            <a:r>
              <a:rPr lang="en-US" dirty="0"/>
              <a:t>	1. </a:t>
            </a:r>
            <a:r>
              <a:rPr lang="en-US" b="1" dirty="0"/>
              <a:t>Cost efficiency</a:t>
            </a:r>
            <a:r>
              <a:rPr lang="en-US" dirty="0"/>
              <a:t>: In a Cluster computing Cost efficiency is the ratio of cost to output, that is the connecting group of the computer as computer cluster much cheaper as compared to mainframe computers.</a:t>
            </a:r>
            <a:br>
              <a:rPr lang="en-US" dirty="0"/>
            </a:br>
            <a:r>
              <a:rPr lang="en-US" dirty="0"/>
              <a:t>2. </a:t>
            </a:r>
            <a:r>
              <a:rPr lang="en-US" b="1" dirty="0"/>
              <a:t>Processing speed</a:t>
            </a:r>
            <a:r>
              <a:rPr lang="en-US" dirty="0"/>
              <a:t>: The Processing speed of computer cluster is the same as a mainframe computer.</a:t>
            </a:r>
            <a:br>
              <a:rPr lang="en-US" dirty="0"/>
            </a:br>
            <a:r>
              <a:rPr lang="en-US" dirty="0"/>
              <a:t>3. </a:t>
            </a:r>
            <a:r>
              <a:rPr lang="en-US" b="1" dirty="0"/>
              <a:t>Expandability</a:t>
            </a:r>
            <a:r>
              <a:rPr lang="en-US" dirty="0"/>
              <a:t>: The best benefit of Cluster Computing is that it can be expanded easily by adding the additional desktop workstation to the system.</a:t>
            </a:r>
            <a:br>
              <a:rPr lang="en-US" dirty="0"/>
            </a:br>
            <a:r>
              <a:rPr lang="en-US" dirty="0"/>
              <a:t>4. </a:t>
            </a:r>
            <a:r>
              <a:rPr lang="en-US" b="1" dirty="0"/>
              <a:t>High availability of resources</a:t>
            </a:r>
            <a:r>
              <a:rPr lang="en-US" dirty="0"/>
              <a:t>: If any node fails in a computer cluster, another node within the cluster continue to provide uninterrupted processing. When a mainframe system fails, the entire system fails.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92500" lnSpcReduction="20000"/>
          </a:bodyPr>
          <a:lstStyle/>
          <a:p>
            <a:r>
              <a:rPr lang="en-US" b="1" dirty="0"/>
              <a:t>Grid Computing:</a:t>
            </a:r>
          </a:p>
          <a:p>
            <a:pPr algn="just">
              <a:buNone/>
            </a:pPr>
            <a:r>
              <a:rPr lang="en-US" b="1" dirty="0"/>
              <a:t>	Grid computing</a:t>
            </a:r>
            <a:r>
              <a:rPr lang="en-US" dirty="0"/>
              <a:t> is the practice of leveraging multiple computers, often geographically distributed but connected by networks, to work together to accomplish joint tasks. It is typically run on a “data grid” a set of computers that directly interact with each other to coordinate jobs.</a:t>
            </a:r>
          </a:p>
          <a:p>
            <a:r>
              <a:rPr lang="en-US" b="1" dirty="0"/>
              <a:t>How Does Grid Computing Work?</a:t>
            </a:r>
          </a:p>
          <a:p>
            <a:pPr algn="just">
              <a:buNone/>
            </a:pPr>
            <a:r>
              <a:rPr lang="en-US" dirty="0"/>
              <a:t>	Grid computing works by running specialized software on every computer that participates in the data grid. The software acts as the manager of the entire system and coordinates various tasks across the grid. Specifically, the software assigns subtasks to each computer so they can work simultaneously on their respective subtasks. After the completion of subtasks, the outputs are gathered and aggregated to complete a larger-scale task. The software lets each computer communicate over the network with the other computers so they can share information on what portion of the subtasks each computer is running, and how to consolidate and deliver outputs.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ved\Desktop\grid-computing-1.gif"/>
          <p:cNvPicPr>
            <a:picLocks noGrp="1" noChangeAspect="1" noChangeArrowheads="1"/>
          </p:cNvPicPr>
          <p:nvPr>
            <p:ph idx="1"/>
          </p:nvPr>
        </p:nvPicPr>
        <p:blipFill>
          <a:blip r:embed="rId2"/>
          <a:srcRect/>
          <a:stretch>
            <a:fillRect/>
          </a:stretch>
        </p:blipFill>
        <p:spPr bwMode="auto">
          <a:xfrm>
            <a:off x="990600" y="609600"/>
            <a:ext cx="6629400" cy="3733800"/>
          </a:xfrm>
          <a:prstGeom prst="rect">
            <a:avLst/>
          </a:prstGeom>
          <a:noFill/>
        </p:spPr>
      </p:pic>
      <p:sp>
        <p:nvSpPr>
          <p:cNvPr id="6" name="Rectangle 5"/>
          <p:cNvSpPr/>
          <p:nvPr/>
        </p:nvSpPr>
        <p:spPr>
          <a:xfrm>
            <a:off x="990600" y="4495800"/>
            <a:ext cx="6858000" cy="923330"/>
          </a:xfrm>
          <a:prstGeom prst="rect">
            <a:avLst/>
          </a:prstGeom>
        </p:spPr>
        <p:txBody>
          <a:bodyPr wrap="square">
            <a:spAutoFit/>
          </a:bodyPr>
          <a:lstStyle/>
          <a:p>
            <a:pPr algn="just"/>
            <a:r>
              <a:rPr lang="en-US" b="1" dirty="0"/>
              <a:t>In a basic grid computing system, every computer can access the resources of every other computer belonging to the network.</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85000" lnSpcReduction="20000"/>
          </a:bodyPr>
          <a:lstStyle/>
          <a:p>
            <a:pPr algn="just">
              <a:buNone/>
            </a:pPr>
            <a:r>
              <a:rPr lang="en-US" dirty="0"/>
              <a:t>	Grid computing is distinguished from the cluster computing, because in Grid computing each node has heterogeneous and geographical dispersed (such as WAN) and its own resource manager and perform a different task, but in cluster computing resources are managed in a single location. Grid computing is a way of using resources optimally inside an organization.</a:t>
            </a:r>
          </a:p>
          <a:p>
            <a:r>
              <a:rPr lang="en-US" b="1" dirty="0"/>
              <a:t>TYPES OF GRID:-</a:t>
            </a:r>
            <a:br>
              <a:rPr lang="en-US" dirty="0"/>
            </a:br>
            <a:r>
              <a:rPr lang="en-US" dirty="0"/>
              <a:t>There are many types of grid like:-</a:t>
            </a:r>
          </a:p>
          <a:p>
            <a:pPr algn="just"/>
            <a:r>
              <a:rPr lang="en-US" dirty="0"/>
              <a:t>1)</a:t>
            </a:r>
            <a:r>
              <a:rPr lang="en-US" b="1" dirty="0"/>
              <a:t> COMPUTATIONAL GRID:-</a:t>
            </a:r>
            <a:r>
              <a:rPr lang="en-US" dirty="0"/>
              <a:t> It acts as the resource of many computers in a network to a single problem at a time.</a:t>
            </a:r>
          </a:p>
          <a:p>
            <a:pPr algn="just"/>
            <a:r>
              <a:rPr lang="en-US" dirty="0"/>
              <a:t>2)</a:t>
            </a:r>
            <a:r>
              <a:rPr lang="en-US" b="1" dirty="0"/>
              <a:t> DATA GRID:-</a:t>
            </a:r>
            <a:r>
              <a:rPr lang="en-US" dirty="0"/>
              <a:t> It deals with the controlled sharing and management of distributed data of large amount.</a:t>
            </a:r>
          </a:p>
          <a:p>
            <a:pPr algn="just"/>
            <a:r>
              <a:rPr lang="en-US" dirty="0"/>
              <a:t>3)</a:t>
            </a:r>
            <a:r>
              <a:rPr lang="en-US" b="1" dirty="0"/>
              <a:t> COLLABORATIVE GRID:-</a:t>
            </a:r>
            <a:r>
              <a:rPr lang="en-US" dirty="0"/>
              <a:t> It is the grid which solves collaborative problems.</a:t>
            </a:r>
          </a:p>
          <a:p>
            <a:pPr algn="just"/>
            <a:r>
              <a:rPr lang="en-US" dirty="0"/>
              <a:t>4)</a:t>
            </a:r>
            <a:r>
              <a:rPr lang="en-US" b="1" dirty="0"/>
              <a:t> MANUSCRIPT GRID:-</a:t>
            </a:r>
            <a:r>
              <a:rPr lang="en-US" dirty="0"/>
              <a:t> This grid works well when things are presenting in large continuous blocks of text or images.</a:t>
            </a:r>
          </a:p>
          <a:p>
            <a:pPr algn="just"/>
            <a:r>
              <a:rPr lang="en-US" dirty="0"/>
              <a:t>5) </a:t>
            </a:r>
            <a:r>
              <a:rPr lang="en-US" b="1" dirty="0"/>
              <a:t>MODULAR GRID:-</a:t>
            </a:r>
            <a:r>
              <a:rPr lang="en-US" dirty="0"/>
              <a:t> This grid works well when columns alone don’t offer enough flexibility for complex problems.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85000" lnSpcReduction="10000"/>
          </a:bodyPr>
          <a:lstStyle/>
          <a:p>
            <a:r>
              <a:rPr lang="en-US" b="1" dirty="0"/>
              <a:t>ADVANTAGES OF GRID COMPUTING:-</a:t>
            </a:r>
            <a:br>
              <a:rPr lang="en-US" dirty="0"/>
            </a:br>
            <a:r>
              <a:rPr lang="en-US" dirty="0"/>
              <a:t>1) It can solve more complex problems in a very short span of time.</a:t>
            </a:r>
            <a:br>
              <a:rPr lang="en-US" dirty="0"/>
            </a:br>
            <a:r>
              <a:rPr lang="en-US" dirty="0"/>
              <a:t>2) It can easily combine with other organization.</a:t>
            </a:r>
            <a:br>
              <a:rPr lang="en-US" dirty="0"/>
            </a:br>
            <a:r>
              <a:rPr lang="en-US" dirty="0"/>
              <a:t>3) It can make better use of existing hardware.</a:t>
            </a:r>
          </a:p>
          <a:p>
            <a:pPr>
              <a:buNone/>
            </a:pPr>
            <a:r>
              <a:rPr lang="en-US" b="1" dirty="0"/>
              <a:t>Distributed Computing:</a:t>
            </a:r>
          </a:p>
          <a:p>
            <a:pPr algn="just"/>
            <a:r>
              <a:rPr lang="en-US" dirty="0"/>
              <a:t>Distributed computing is a computing concept that, in its most general sense, refers to multiple computer systems working on a single problem. In distributed computing, a single problem is divided into many parts, and each part is solved by different computers. As long as the computers are networked, they can communicate with each other to solve the problem. If done properly, the computers perform like a single entity.</a:t>
            </a:r>
          </a:p>
          <a:p>
            <a:pPr algn="just"/>
            <a:r>
              <a:rPr lang="en-US" dirty="0"/>
              <a:t>The ultimate goal of distributed computing is to maximize performance by connecting users and IT resources in a cost-effective, transparent and reliable manner. It also ensures fault tolerance and enables resource accessibility in the event that one of the components fails.</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610600" cy="6172200"/>
          </a:xfrm>
        </p:spPr>
        <p:txBody>
          <a:bodyPr>
            <a:normAutofit lnSpcReduction="10000"/>
          </a:bodyPr>
          <a:lstStyle/>
          <a:p>
            <a:pPr algn="just"/>
            <a:endParaRPr lang="en-US" b="1" dirty="0">
              <a:cs typeface="Times New Roman" pitchFamily="18" charset="0"/>
            </a:endParaRPr>
          </a:p>
          <a:p>
            <a:pPr algn="just"/>
            <a:r>
              <a:rPr lang="en-US" b="1" dirty="0">
                <a:cs typeface="Times New Roman" pitchFamily="18" charset="0"/>
              </a:rPr>
              <a:t>Cloud Computing</a:t>
            </a:r>
            <a:r>
              <a:rPr lang="en-US" sz="2000" b="1" dirty="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a:p>
            <a:pPr algn="just"/>
            <a:r>
              <a:rPr lang="en-US" sz="3200" dirty="0"/>
              <a:t>Cloud computing is the delivery of computing services—including servers, storage, databases, networking, software, analytics, and intelligence—over the Internet (“the cloud”) to offer faster innovation, flexible resources, and economies of scale. You typically pay only for cloud services you use, helping lower your operating costs, run your infrastructure more efficiently and scale as your business needs change.</a:t>
            </a:r>
          </a:p>
        </p:txBody>
      </p:sp>
      <p:sp>
        <p:nvSpPr>
          <p:cNvPr id="23554" name="AutoShape 2" descr="https://azurecomcdn.azureedge.net/cvt-960bd97a8ec0b8ecc35b3bb8dbded6340b62e27cf185aba06118c4b5288da768/images/page/overview/what-is-cloud-computing/cloud-ill-1.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92500"/>
          </a:bodyPr>
          <a:lstStyle/>
          <a:p>
            <a:pPr algn="just"/>
            <a:r>
              <a:rPr lang="en-US" dirty="0"/>
              <a:t>A distributed computing architecture consists of a number of client machines with very lightweight software agents installed with one or more dedicated distributed computing management servers. The agents running on the client machines usually detect when the machine is idle and send a notification to the management server that the machine is not in use and available for a processing job. The agents then requests an application package. When the client machine receives this application package from the management server to process, it runs the application software when it has free CPU cycles and sends the result back to the management server. When the user returns and requires the resources again, the management server returns the resources was using to perform different tasks in the user's absence.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ed\Desktop\3-s2.0-B9780123704801500050-f04-30-9780123704801.gif"/>
          <p:cNvPicPr>
            <a:picLocks noGrp="1" noChangeAspect="1" noChangeArrowheads="1"/>
          </p:cNvPicPr>
          <p:nvPr>
            <p:ph idx="1"/>
          </p:nvPr>
        </p:nvPicPr>
        <p:blipFill>
          <a:blip r:embed="rId2"/>
          <a:srcRect/>
          <a:stretch>
            <a:fillRect/>
          </a:stretch>
        </p:blipFill>
        <p:spPr bwMode="auto">
          <a:xfrm>
            <a:off x="914400" y="533400"/>
            <a:ext cx="7162800" cy="4648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r>
              <a:rPr lang="en-US" dirty="0"/>
              <a:t>Grid can be thought as a distributed system with non interactive workload that involve a large number of files.</a:t>
            </a:r>
          </a:p>
          <a:p>
            <a:endParaRPr lang="en-US" dirty="0"/>
          </a:p>
          <a:p>
            <a:r>
              <a:rPr lang="en-US" b="1" dirty="0"/>
              <a:t>Utility Computing</a:t>
            </a:r>
            <a:r>
              <a:rPr lang="en-US" dirty="0"/>
              <a:t>:</a:t>
            </a:r>
          </a:p>
          <a:p>
            <a:pPr algn="just">
              <a:buNone/>
            </a:pPr>
            <a:r>
              <a:rPr lang="en-US" dirty="0"/>
              <a:t>	Utility computing is the process of providing computing service through an on-demand, pay-per-use billing method. Utility computing is a computing business model in which the provider owns, operates and manages the computing infrastructure and resources, and the subscribers accesses it as and when required on a rental or metered basis.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lstStyle/>
          <a:p>
            <a:pPr algn="just"/>
            <a:r>
              <a:rPr lang="en-US" dirty="0"/>
              <a:t>Utility computing is one of the most popular IT service models, primarily because of the flexibility and economy it provides. This model is based on that used by conventional utilities such as telephone services, electricity and gas. The principle behind utility computing is simple. The consumer has access to a virtually unlimited supply of computing solutions over the Internet or a virtual private network, which can be sourced and used whenever it's required. The back-end infrastructure and computing resources management and delivery is governed by the provider.</a:t>
            </a:r>
          </a:p>
          <a:p>
            <a:pPr algn="just">
              <a:buNone/>
            </a:pPr>
            <a:r>
              <a:rPr lang="en-US" dirty="0"/>
              <a:t>	Utility computing solutions can include virtual servers, virtual storage, virtual software, backup and most IT solutions.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fontScale="92500" lnSpcReduction="10000"/>
          </a:bodyPr>
          <a:lstStyle/>
          <a:p>
            <a:pPr marL="0" indent="0">
              <a:buNone/>
            </a:pPr>
            <a:r>
              <a:rPr lang="en-US" b="1" dirty="0"/>
              <a:t>Pros and Cons of Cloud computing</a:t>
            </a:r>
            <a:r>
              <a:rPr lang="en-US" dirty="0"/>
              <a:t>:</a:t>
            </a:r>
          </a:p>
          <a:p>
            <a:pPr marL="0" indent="0">
              <a:buNone/>
            </a:pPr>
            <a:r>
              <a:rPr lang="en-US" dirty="0"/>
              <a:t>Pros:</a:t>
            </a:r>
          </a:p>
          <a:p>
            <a:pPr algn="just" fontAlgn="base"/>
            <a:r>
              <a:rPr lang="en-US" b="1" dirty="0"/>
              <a:t>No cost on infrastructure:</a:t>
            </a:r>
            <a:r>
              <a:rPr lang="en-US" dirty="0"/>
              <a:t> Cloud computing is divided into three major categories as per the services: Infrastructure as a Service (IaaS), Platform as a Service (PaaS) and Software as a Service (SaaS).</a:t>
            </a:r>
          </a:p>
          <a:p>
            <a:pPr marL="0" indent="0" algn="just" fontAlgn="base">
              <a:buNone/>
            </a:pPr>
            <a:r>
              <a:rPr lang="en-US" dirty="0"/>
              <a:t>In all these categories, one thing is common that you 	don’t need to invest in hardware or any infrastructure. 	In general, every organization has to spend a lot on 	their IT infrastructure to set up and hire a specialized team.</a:t>
            </a:r>
          </a:p>
          <a:p>
            <a:pPr marL="0" indent="0" algn="just" fontAlgn="base">
              <a:buNone/>
            </a:pPr>
            <a:r>
              <a:rPr lang="en-US" dirty="0"/>
              <a:t>Servers, network devices, ISP connections, storage, and software – these are the major things on which you need to invest if we talk about general IT infrastructure.</a:t>
            </a:r>
          </a:p>
          <a:p>
            <a:pPr marL="0" indent="0" algn="just" fontAlgn="base">
              <a:buNone/>
            </a:pPr>
            <a:r>
              <a:rPr lang="en-US" dirty="0"/>
              <a:t>But if you move to cloud computing services, then you don’t need to invest in these. You simply go to a </a:t>
            </a:r>
            <a:r>
              <a:rPr lang="en-US" dirty="0">
                <a:hlinkClick r:id="rId2"/>
              </a:rPr>
              <a:t>cloud services provider</a:t>
            </a:r>
            <a:r>
              <a:rPr lang="en-US" dirty="0"/>
              <a:t> and buy a cloud service.</a:t>
            </a:r>
          </a:p>
          <a:p>
            <a:endParaRPr lang="en-US" dirty="0"/>
          </a:p>
        </p:txBody>
      </p:sp>
    </p:spTree>
    <p:extLst>
      <p:ext uri="{BB962C8B-B14F-4D97-AF65-F5344CB8AC3E}">
        <p14:creationId xmlns:p14="http://schemas.microsoft.com/office/powerpoint/2010/main" val="4221455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lstStyle/>
          <a:p>
            <a:pPr fontAlgn="base"/>
            <a:r>
              <a:rPr lang="en-US" b="1" dirty="0"/>
              <a:t>Minimum management and cost:</a:t>
            </a:r>
            <a:r>
              <a:rPr lang="en-US" dirty="0"/>
              <a:t> By selecting the cloud, you save cost in many ways:</a:t>
            </a:r>
          </a:p>
          <a:p>
            <a:pPr marL="0" indent="0" algn="just" fontAlgn="base">
              <a:buNone/>
            </a:pPr>
            <a:r>
              <a:rPr lang="en-US" dirty="0"/>
              <a:t>	--Zero investment in infrastructure.</a:t>
            </a:r>
          </a:p>
          <a:p>
            <a:pPr marL="0" indent="0" algn="just" fontAlgn="base">
              <a:buNone/>
            </a:pPr>
            <a:r>
              <a:rPr lang="en-US" dirty="0"/>
              <a:t>	--Since you don’t own the infrastructure, you 	spend nothing on its management or staff to 	manage it.</a:t>
            </a:r>
          </a:p>
          <a:p>
            <a:pPr marL="0" indent="0" algn="just" fontAlgn="base">
              <a:buNone/>
            </a:pPr>
            <a:r>
              <a:rPr lang="en-US" dirty="0"/>
              <a:t>	--Cloud works on pay</a:t>
            </a:r>
            <a:r>
              <a:rPr lang="en-US" i="1" dirty="0"/>
              <a:t> as you go</a:t>
            </a:r>
            <a:r>
              <a:rPr lang="en-US" dirty="0"/>
              <a:t> model, so you 	spend only on resources that you need. Nothing 	more!</a:t>
            </a:r>
          </a:p>
          <a:p>
            <a:pPr marL="0" indent="0" algn="just" fontAlgn="base">
              <a:buNone/>
            </a:pPr>
            <a:r>
              <a:rPr lang="en-US" dirty="0"/>
              <a:t>When you opt for the cloud, the management of its infrastructure is the sole responsibility of the cloud provider and not of the user.</a:t>
            </a:r>
          </a:p>
          <a:p>
            <a:endParaRPr lang="en-US" dirty="0"/>
          </a:p>
        </p:txBody>
      </p:sp>
    </p:spTree>
    <p:extLst>
      <p:ext uri="{BB962C8B-B14F-4D97-AF65-F5344CB8AC3E}">
        <p14:creationId xmlns:p14="http://schemas.microsoft.com/office/powerpoint/2010/main" val="2932665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a:bodyPr>
          <a:lstStyle/>
          <a:p>
            <a:pPr algn="just" fontAlgn="base"/>
            <a:r>
              <a:rPr lang="en-US" b="1" dirty="0"/>
              <a:t>Forget about administrative or management hassles:</a:t>
            </a:r>
            <a:r>
              <a:rPr lang="en-US" dirty="0"/>
              <a:t> Whenever there is a purchase or up-gradation of hardware, a lot of time is wasted looking for best vendors, inviting quotations, negotiating rates, taking approvals, generating POs and waiting for delivery and then in setting up the infrastructure.</a:t>
            </a:r>
          </a:p>
          <a:p>
            <a:pPr marL="0" indent="0" algn="just" fontAlgn="base">
              <a:buNone/>
            </a:pPr>
            <a:r>
              <a:rPr lang="en-US" dirty="0"/>
              <a:t>This whole process includes lots of administrative/managerial tasks that waste a lot of time.</a:t>
            </a:r>
          </a:p>
          <a:p>
            <a:pPr marL="0" indent="0" algn="just" fontAlgn="base">
              <a:buNone/>
            </a:pPr>
            <a:r>
              <a:rPr lang="en-US" dirty="0"/>
              <a:t>With cloud services, you just need to compare the best cloud service providers and their plans and buy from the one that matches your requirements. And this whole process doesn’t take much time and saves you a lot of efforts. Your system maintenance tasks are also eliminated in the cloud.</a:t>
            </a:r>
          </a:p>
          <a:p>
            <a:endParaRPr lang="en-US" dirty="0"/>
          </a:p>
        </p:txBody>
      </p:sp>
    </p:spTree>
    <p:extLst>
      <p:ext uri="{BB962C8B-B14F-4D97-AF65-F5344CB8AC3E}">
        <p14:creationId xmlns:p14="http://schemas.microsoft.com/office/powerpoint/2010/main" val="246796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lstStyle/>
          <a:p>
            <a:pPr algn="just" fontAlgn="base"/>
            <a:r>
              <a:rPr lang="en-US" b="1" dirty="0"/>
              <a:t>Accessibility and pay per use:</a:t>
            </a:r>
            <a:r>
              <a:rPr lang="en-US" dirty="0"/>
              <a:t> Cloud resources are easily accessible from around the globe – anytime, anywhere and from any device and you have complete access to your resources.</a:t>
            </a:r>
          </a:p>
          <a:p>
            <a:pPr marL="0" indent="0" algn="just" fontAlgn="base">
              <a:buNone/>
            </a:pPr>
            <a:r>
              <a:rPr lang="en-US" dirty="0"/>
              <a:t>This decides your billing also -you only pay for what you use and how much you use. It’s like your phone or electricity bill. But with other IT infrastructure, one spends the complete amount in one go and it is very </a:t>
            </a:r>
            <a:r>
              <a:rPr lang="en-US" dirty="0" err="1"/>
              <a:t>very</a:t>
            </a:r>
            <a:r>
              <a:rPr lang="en-US" dirty="0"/>
              <a:t> rare that those resources are used optimally and thus, the investment goes waste.</a:t>
            </a:r>
          </a:p>
          <a:p>
            <a:endParaRPr lang="en-US" dirty="0"/>
          </a:p>
        </p:txBody>
      </p:sp>
    </p:spTree>
    <p:extLst>
      <p:ext uri="{BB962C8B-B14F-4D97-AF65-F5344CB8AC3E}">
        <p14:creationId xmlns:p14="http://schemas.microsoft.com/office/powerpoint/2010/main" val="1253279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92500" lnSpcReduction="20000"/>
          </a:bodyPr>
          <a:lstStyle/>
          <a:p>
            <a:pPr algn="just" fontAlgn="base"/>
            <a:r>
              <a:rPr lang="en-US" b="1" dirty="0"/>
              <a:t>Reliability:</a:t>
            </a:r>
            <a:r>
              <a:rPr lang="en-US" dirty="0"/>
              <a:t> Your infrastructure in the cloud increases the reliability and availability of applications and services. Cloud services run on pooled and redundant infrastructure which provides you with a higher availability of IT services.</a:t>
            </a:r>
          </a:p>
          <a:p>
            <a:pPr algn="just" fontAlgn="base"/>
            <a:r>
              <a:rPr lang="en-US" b="1" dirty="0"/>
              <a:t>Data control:</a:t>
            </a:r>
            <a:r>
              <a:rPr lang="en-US" dirty="0"/>
              <a:t> Another primary advantage of the cloud is that it centralizes all the data from multiple projects and branch offices to a single location. You gain complete control over the data without visiting individual places for checking the information.</a:t>
            </a:r>
          </a:p>
          <a:p>
            <a:pPr algn="just" fontAlgn="base"/>
            <a:r>
              <a:rPr lang="en-US" b="1" dirty="0"/>
              <a:t>Data backup &amp; recovery:</a:t>
            </a:r>
            <a:r>
              <a:rPr lang="en-US" dirty="0"/>
              <a:t> Loss of data can significantly impact your business. You might lose critical information which can cost you a huge sum of money, waste your valuable time and adversely impact your brand image.</a:t>
            </a:r>
          </a:p>
          <a:p>
            <a:pPr marL="0" indent="0" algn="just" fontAlgn="base">
              <a:buNone/>
            </a:pPr>
            <a:r>
              <a:rPr lang="en-US" dirty="0"/>
              <a:t>To prevent it, you can automatically backup all the data to the cloud on a regular basis. This helps you to recover any data in case of accidental deletion, loss because of natural calamity or if the hard drive crashes.</a:t>
            </a:r>
          </a:p>
          <a:p>
            <a:pPr marL="0" indent="0">
              <a:buNone/>
            </a:pPr>
            <a:endParaRPr lang="en-US" dirty="0"/>
          </a:p>
        </p:txBody>
      </p:sp>
    </p:spTree>
    <p:extLst>
      <p:ext uri="{BB962C8B-B14F-4D97-AF65-F5344CB8AC3E}">
        <p14:creationId xmlns:p14="http://schemas.microsoft.com/office/powerpoint/2010/main" val="3362257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lnSpcReduction="10000"/>
          </a:bodyPr>
          <a:lstStyle/>
          <a:p>
            <a:pPr algn="just" fontAlgn="base"/>
            <a:r>
              <a:rPr lang="en-US" b="1" dirty="0"/>
              <a:t>Huge cloud storage: </a:t>
            </a:r>
            <a:r>
              <a:rPr lang="en-US" dirty="0"/>
              <a:t>Most cloud services provide you a free, secure and huge storage space to store all your valuable information.</a:t>
            </a:r>
          </a:p>
          <a:p>
            <a:pPr marL="0" indent="0" algn="just" fontAlgn="base">
              <a:buNone/>
            </a:pPr>
            <a:r>
              <a:rPr lang="en-US" dirty="0"/>
              <a:t>Although most cloud storage services like </a:t>
            </a:r>
            <a:r>
              <a:rPr lang="en-US" dirty="0">
                <a:hlinkClick r:id="rId2"/>
              </a:rPr>
              <a:t>OneDrive</a:t>
            </a:r>
            <a:r>
              <a:rPr lang="en-US" dirty="0"/>
              <a:t> offer you a good amount of free storage, if you use it all, you can always go for buying more secure storage in the cloud.</a:t>
            </a:r>
          </a:p>
          <a:p>
            <a:pPr algn="just" fontAlgn="base"/>
            <a:r>
              <a:rPr lang="en-US" b="1" dirty="0"/>
              <a:t>Automatic software updates</a:t>
            </a:r>
            <a:r>
              <a:rPr lang="en-US" dirty="0"/>
              <a:t>: Updating a system every now and then can be a frustrating task for enterprises. The IT department needs to update the system for every individual which not only wastes time but affects productivity.</a:t>
            </a:r>
          </a:p>
          <a:p>
            <a:pPr marL="0" indent="0" algn="just" fontAlgn="base">
              <a:buNone/>
            </a:pPr>
            <a:r>
              <a:rPr lang="en-US" dirty="0"/>
              <a:t>But if you are using cloud-based applications, they will get automatically updated, without any involvement from the users.</a:t>
            </a:r>
          </a:p>
          <a:p>
            <a:endParaRPr lang="en-US" dirty="0"/>
          </a:p>
        </p:txBody>
      </p:sp>
    </p:spTree>
    <p:extLst>
      <p:ext uri="{BB962C8B-B14F-4D97-AF65-F5344CB8AC3E}">
        <p14:creationId xmlns:p14="http://schemas.microsoft.com/office/powerpoint/2010/main" val="2107851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55000" lnSpcReduction="20000"/>
          </a:bodyPr>
          <a:lstStyle/>
          <a:p>
            <a:pPr>
              <a:buNone/>
            </a:pPr>
            <a:r>
              <a:rPr lang="en-US" sz="3400" b="1" dirty="0"/>
              <a:t>Benefits of cloud computing</a:t>
            </a:r>
            <a:r>
              <a:rPr lang="en-US" b="1" dirty="0"/>
              <a:t>:</a:t>
            </a:r>
          </a:p>
          <a:p>
            <a:r>
              <a:rPr lang="en-US" sz="4200" b="1" dirty="0"/>
              <a:t>Cost</a:t>
            </a:r>
          </a:p>
          <a:p>
            <a:pPr algn="just">
              <a:buNone/>
            </a:pPr>
            <a:r>
              <a:rPr lang="en-US" sz="4200" dirty="0"/>
              <a:t>	Cloud computing eliminates the capital expense of buying hardware and software and setting up and running on-site datacenters—the racks of servers, the round-the-clock electricity for power and cooling, the IT experts for managing the infrastructure. It adds up fast.</a:t>
            </a:r>
          </a:p>
          <a:p>
            <a:pPr algn="just"/>
            <a:r>
              <a:rPr lang="en-US" sz="4200" b="1" dirty="0"/>
              <a:t>Speed</a:t>
            </a:r>
          </a:p>
          <a:p>
            <a:pPr algn="just">
              <a:buNone/>
            </a:pPr>
            <a:r>
              <a:rPr lang="en-US" sz="4200" dirty="0"/>
              <a:t>	Most cloud computing services are provided self service and on demand, so even vast amounts of computing resources can be provisioned in minutes, typically with just a few mouse clicks, giving businesses a lot of flexibility and taking the pressure off capacity planning.</a:t>
            </a:r>
          </a:p>
          <a:p>
            <a:pPr algn="just"/>
            <a:r>
              <a:rPr lang="en-US" sz="4200" b="1" dirty="0"/>
              <a:t>Global scale</a:t>
            </a:r>
          </a:p>
          <a:p>
            <a:pPr algn="just">
              <a:buNone/>
            </a:pPr>
            <a:r>
              <a:rPr lang="en-US" sz="4200" dirty="0"/>
              <a:t>	The benefits of cloud computing services include the ability to scale elastically. In cloud speak, that means delivering the right amount of IT resources—for example, more or less computing power, storage, bandwidth—right when it is needed and from the right geographic location.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92500"/>
          </a:bodyPr>
          <a:lstStyle/>
          <a:p>
            <a:pPr marL="0" indent="0">
              <a:buNone/>
            </a:pPr>
            <a:r>
              <a:rPr lang="en-US" b="1" dirty="0"/>
              <a:t>Cons of cloud computing</a:t>
            </a:r>
            <a:r>
              <a:rPr lang="en-US" dirty="0"/>
              <a:t>:</a:t>
            </a:r>
          </a:p>
          <a:p>
            <a:pPr algn="just" fontAlgn="base"/>
            <a:r>
              <a:rPr lang="en-US" b="1" dirty="0"/>
              <a:t>Requires good speed internet with good bandwidth:</a:t>
            </a:r>
            <a:r>
              <a:rPr lang="en-US" dirty="0"/>
              <a:t> To access your cloud services, you need to have a good internet connection always with good bandwidth to upload or download files to/from the cloud</a:t>
            </a:r>
          </a:p>
          <a:p>
            <a:pPr algn="just" fontAlgn="base"/>
            <a:r>
              <a:rPr lang="en-US" b="1" dirty="0"/>
              <a:t>Downtime:</a:t>
            </a:r>
            <a:r>
              <a:rPr lang="en-US" dirty="0"/>
              <a:t> Since the cloud requires high internet speed and good bandwidth, there is always a possibility of service outage, which can result in business downtime. Today, no business can afford revenue or business loss due to downtime or slow down from an interruption in critical business processes.</a:t>
            </a:r>
          </a:p>
          <a:p>
            <a:pPr algn="just" fontAlgn="base"/>
            <a:r>
              <a:rPr lang="en-US" b="1" dirty="0"/>
              <a:t>Limited control of infrastructure:</a:t>
            </a:r>
            <a:r>
              <a:rPr lang="en-US" dirty="0"/>
              <a:t> Since you are not the owner of the infrastructure of the cloud, hence you don’t have any control or have limited access to the cloud infra.</a:t>
            </a:r>
          </a:p>
          <a:p>
            <a:pPr algn="just"/>
            <a:endParaRPr lang="en-US" dirty="0"/>
          </a:p>
        </p:txBody>
      </p:sp>
    </p:spTree>
    <p:extLst>
      <p:ext uri="{BB962C8B-B14F-4D97-AF65-F5344CB8AC3E}">
        <p14:creationId xmlns:p14="http://schemas.microsoft.com/office/powerpoint/2010/main" val="255153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85000" lnSpcReduction="20000"/>
          </a:bodyPr>
          <a:lstStyle/>
          <a:p>
            <a:pPr algn="just" fontAlgn="base"/>
            <a:r>
              <a:rPr lang="en-US" dirty="0"/>
              <a:t> </a:t>
            </a:r>
            <a:r>
              <a:rPr lang="en-US" b="1" dirty="0"/>
              <a:t>Restricted or limited flexibility:</a:t>
            </a:r>
            <a:r>
              <a:rPr lang="en-US" dirty="0"/>
              <a:t> The cloud provides a huge list of services, but consuming them comes with a lot of restrictions and limited flexibility for your applications or developments. Also, platform dependency or ‘vendor lock-in’ can sometimes make it difficult for you to migrate from one provider to another.</a:t>
            </a:r>
          </a:p>
          <a:p>
            <a:pPr algn="just" fontAlgn="base"/>
            <a:r>
              <a:rPr lang="en-US" b="1" dirty="0"/>
              <a:t>Ongoing costs:</a:t>
            </a:r>
            <a:r>
              <a:rPr lang="en-US" dirty="0"/>
              <a:t> Although you save your cost of spending on whole infrastructure and its management, on the cloud, you need to keep paying for services as long as you use them. But in traditional methods, you only need to invest once.</a:t>
            </a:r>
          </a:p>
          <a:p>
            <a:pPr algn="just" fontAlgn="base"/>
            <a:r>
              <a:rPr lang="en-US" dirty="0"/>
              <a:t> </a:t>
            </a:r>
            <a:r>
              <a:rPr lang="en-US" b="1" dirty="0"/>
              <a:t>Security:</a:t>
            </a:r>
            <a:r>
              <a:rPr lang="en-US" dirty="0"/>
              <a:t> Security of data is a big concern for everyone. Since the public cloud utilizes the internet, your data may become vulnerable.</a:t>
            </a:r>
          </a:p>
          <a:p>
            <a:pPr marL="0" indent="0" algn="just" fontAlgn="base">
              <a:buNone/>
            </a:pPr>
            <a:r>
              <a:rPr lang="en-US" dirty="0"/>
              <a:t>In the case of a public cloud,  it depends on the cloud provider to take care of your data. So, before opting for cloud services, it is required that you find a provider who follows maximum compliance policies for data security.</a:t>
            </a:r>
          </a:p>
          <a:p>
            <a:pPr marL="0" indent="0">
              <a:buNone/>
            </a:pPr>
            <a:r>
              <a:rPr lang="en-US" dirty="0"/>
              <a:t>For complete security of data on the cloud, one needs to consider a somewhat costlier private cloud option or the hybrid cloud option, where generic data can be on the public cloud and business-critical data is kept on the private cloud.</a:t>
            </a:r>
          </a:p>
        </p:txBody>
      </p:sp>
    </p:spTree>
    <p:extLst>
      <p:ext uri="{BB962C8B-B14F-4D97-AF65-F5344CB8AC3E}">
        <p14:creationId xmlns:p14="http://schemas.microsoft.com/office/powerpoint/2010/main" val="1264967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lnSpcReduction="10000"/>
          </a:bodyPr>
          <a:lstStyle/>
          <a:p>
            <a:pPr algn="just" fontAlgn="base"/>
            <a:r>
              <a:rPr lang="en-US" dirty="0"/>
              <a:t> </a:t>
            </a:r>
            <a:r>
              <a:rPr lang="en-US" b="1" dirty="0"/>
              <a:t>Vendor Lock-in: </a:t>
            </a:r>
            <a:r>
              <a:rPr lang="en-US" dirty="0"/>
              <a:t>Although the cloud service providers assure you that they will allow you to switch or migrate to any other service provider whenever you want, it is a very difficult process.</a:t>
            </a:r>
          </a:p>
          <a:p>
            <a:pPr marL="0" indent="0" algn="just" fontAlgn="base">
              <a:buNone/>
            </a:pPr>
            <a:r>
              <a:rPr lang="en-US" dirty="0"/>
              <a:t>You will find it complex to migrate all the cloud services from one service provider to another. During migration, you might end up facing compatibility, interoperability and support issues. To avoid these issues, many customers choose not to change the vendor.</a:t>
            </a:r>
          </a:p>
          <a:p>
            <a:pPr algn="just" fontAlgn="base"/>
            <a:r>
              <a:rPr lang="en-US" dirty="0"/>
              <a:t> </a:t>
            </a:r>
            <a:r>
              <a:rPr lang="en-US" b="1" dirty="0"/>
              <a:t>Technical issues: </a:t>
            </a:r>
            <a:r>
              <a:rPr lang="en-US" dirty="0"/>
              <a:t>Even if you are a tech whiz, the technical issues can occur, and everything can’t be resolved in-house. To avoid interruptions, you will need to contact your service provider for support. However, not every vendor provides 24/7 support to their clients.</a:t>
            </a:r>
          </a:p>
          <a:p>
            <a:endParaRPr lang="en-US" dirty="0"/>
          </a:p>
        </p:txBody>
      </p:sp>
    </p:spTree>
    <p:extLst>
      <p:ext uri="{BB962C8B-B14F-4D97-AF65-F5344CB8AC3E}">
        <p14:creationId xmlns:p14="http://schemas.microsoft.com/office/powerpoint/2010/main" val="3170875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3296447"/>
              </p:ext>
            </p:extLst>
          </p:nvPr>
        </p:nvGraphicFramePr>
        <p:xfrm>
          <a:off x="1614566" y="1447800"/>
          <a:ext cx="5859068" cy="4953000"/>
        </p:xfrm>
        <a:graphic>
          <a:graphicData uri="http://schemas.openxmlformats.org/drawingml/2006/table">
            <a:tbl>
              <a:tblPr/>
              <a:tblGrid>
                <a:gridCol w="2929534">
                  <a:extLst>
                    <a:ext uri="{9D8B030D-6E8A-4147-A177-3AD203B41FA5}">
                      <a16:colId xmlns:a16="http://schemas.microsoft.com/office/drawing/2014/main" val="4084345078"/>
                    </a:ext>
                  </a:extLst>
                </a:gridCol>
                <a:gridCol w="2929534">
                  <a:extLst>
                    <a:ext uri="{9D8B030D-6E8A-4147-A177-3AD203B41FA5}">
                      <a16:colId xmlns:a16="http://schemas.microsoft.com/office/drawing/2014/main" val="405524341"/>
                    </a:ext>
                  </a:extLst>
                </a:gridCol>
              </a:tblGrid>
              <a:tr h="381000">
                <a:tc>
                  <a:txBody>
                    <a:bodyPr/>
                    <a:lstStyle/>
                    <a:p>
                      <a:pPr algn="l" fontAlgn="ctr"/>
                      <a:r>
                        <a:rPr lang="en-US" b="1">
                          <a:solidFill>
                            <a:srgbClr val="555555"/>
                          </a:solidFill>
                          <a:effectLst/>
                        </a:rPr>
                        <a:t>Advantages of Cloud</a:t>
                      </a:r>
                    </a:p>
                  </a:txBody>
                  <a:tcPr anchor="ctr">
                    <a:lnL>
                      <a:noFill/>
                    </a:lnL>
                    <a:lnR>
                      <a:noFill/>
                    </a:lnR>
                    <a:lnT>
                      <a:noFill/>
                    </a:lnT>
                    <a:lnB w="9525" cap="flat" cmpd="sng" algn="ctr">
                      <a:solidFill>
                        <a:srgbClr val="222222"/>
                      </a:solidFill>
                      <a:prstDash val="solid"/>
                      <a:round/>
                      <a:headEnd type="none" w="med" len="med"/>
                      <a:tailEnd type="none" w="med" len="med"/>
                    </a:lnB>
                    <a:solidFill>
                      <a:srgbClr val="D9EDF7"/>
                    </a:solidFill>
                  </a:tcPr>
                </a:tc>
                <a:tc>
                  <a:txBody>
                    <a:bodyPr/>
                    <a:lstStyle/>
                    <a:p>
                      <a:pPr algn="l" fontAlgn="ctr"/>
                      <a:r>
                        <a:rPr lang="en-US" b="1">
                          <a:solidFill>
                            <a:srgbClr val="555555"/>
                          </a:solidFill>
                          <a:effectLst/>
                        </a:rPr>
                        <a:t>Disadvantages of Cloud</a:t>
                      </a:r>
                    </a:p>
                  </a:txBody>
                  <a:tcPr anchor="ctr">
                    <a:lnL>
                      <a:noFill/>
                    </a:lnL>
                    <a:lnR>
                      <a:noFill/>
                    </a:lnR>
                    <a:lnT>
                      <a:noFill/>
                    </a:lnT>
                    <a:lnB w="9525" cap="flat" cmpd="sng" algn="ctr">
                      <a:solidFill>
                        <a:srgbClr val="222222"/>
                      </a:solidFill>
                      <a:prstDash val="solid"/>
                      <a:round/>
                      <a:headEnd type="none" w="med" len="med"/>
                      <a:tailEnd type="none" w="med" len="med"/>
                    </a:lnB>
                    <a:solidFill>
                      <a:srgbClr val="D9EDF7"/>
                    </a:solidFill>
                  </a:tcPr>
                </a:tc>
                <a:extLst>
                  <a:ext uri="{0D108BD9-81ED-4DB2-BD59-A6C34878D82A}">
                    <a16:rowId xmlns:a16="http://schemas.microsoft.com/office/drawing/2014/main" val="2195499305"/>
                  </a:ext>
                </a:extLst>
              </a:tr>
              <a:tr h="666750">
                <a:tc>
                  <a:txBody>
                    <a:bodyPr/>
                    <a:lstStyle/>
                    <a:p>
                      <a:pPr algn="l" fontAlgn="t"/>
                      <a:r>
                        <a:rPr lang="en-US">
                          <a:effectLst/>
                        </a:rPr>
                        <a:t>No cost of infrastructure</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FFFFF"/>
                    </a:solidFill>
                  </a:tcPr>
                </a:tc>
                <a:tc>
                  <a:txBody>
                    <a:bodyPr/>
                    <a:lstStyle/>
                    <a:p>
                      <a:pPr algn="l" fontAlgn="t"/>
                      <a:r>
                        <a:rPr lang="en-US">
                          <a:effectLst/>
                        </a:rPr>
                        <a:t>Good internet connection &amp; bandwidth required</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FFFFF"/>
                    </a:solidFill>
                  </a:tcPr>
                </a:tc>
                <a:extLst>
                  <a:ext uri="{0D108BD9-81ED-4DB2-BD59-A6C34878D82A}">
                    <a16:rowId xmlns:a16="http://schemas.microsoft.com/office/drawing/2014/main" val="274291407"/>
                  </a:ext>
                </a:extLst>
              </a:tr>
              <a:tr h="666750">
                <a:tc>
                  <a:txBody>
                    <a:bodyPr/>
                    <a:lstStyle/>
                    <a:p>
                      <a:pPr algn="l" fontAlgn="t"/>
                      <a:r>
                        <a:rPr lang="en-US">
                          <a:effectLst/>
                        </a:rPr>
                        <a:t>Minimum management and cost</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9F9F9"/>
                    </a:solidFill>
                  </a:tcPr>
                </a:tc>
                <a:tc>
                  <a:txBody>
                    <a:bodyPr/>
                    <a:lstStyle/>
                    <a:p>
                      <a:pPr algn="l" fontAlgn="t"/>
                      <a:r>
                        <a:rPr lang="en-US">
                          <a:effectLst/>
                        </a:rPr>
                        <a:t>Downtime</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9F9F9"/>
                    </a:solidFill>
                  </a:tcPr>
                </a:tc>
                <a:extLst>
                  <a:ext uri="{0D108BD9-81ED-4DB2-BD59-A6C34878D82A}">
                    <a16:rowId xmlns:a16="http://schemas.microsoft.com/office/drawing/2014/main" val="3442860167"/>
                  </a:ext>
                </a:extLst>
              </a:tr>
              <a:tr h="666750">
                <a:tc>
                  <a:txBody>
                    <a:bodyPr/>
                    <a:lstStyle/>
                    <a:p>
                      <a:pPr algn="l" fontAlgn="t"/>
                      <a:r>
                        <a:rPr lang="en-US">
                          <a:effectLst/>
                        </a:rPr>
                        <a:t>No administrative or management hassles</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FFFFF"/>
                    </a:solidFill>
                  </a:tcPr>
                </a:tc>
                <a:tc>
                  <a:txBody>
                    <a:bodyPr/>
                    <a:lstStyle/>
                    <a:p>
                      <a:pPr algn="l" fontAlgn="t"/>
                      <a:r>
                        <a:rPr lang="en-US">
                          <a:effectLst/>
                        </a:rPr>
                        <a:t>Limited control of infrastructure</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FFFFF"/>
                    </a:solidFill>
                  </a:tcPr>
                </a:tc>
                <a:extLst>
                  <a:ext uri="{0D108BD9-81ED-4DB2-BD59-A6C34878D82A}">
                    <a16:rowId xmlns:a16="http://schemas.microsoft.com/office/drawing/2014/main" val="4094308929"/>
                  </a:ext>
                </a:extLst>
              </a:tr>
              <a:tr h="666750">
                <a:tc>
                  <a:txBody>
                    <a:bodyPr/>
                    <a:lstStyle/>
                    <a:p>
                      <a:pPr algn="l" fontAlgn="t"/>
                      <a:r>
                        <a:rPr lang="en-US">
                          <a:effectLst/>
                        </a:rPr>
                        <a:t>Easy accessibility</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9F9F9"/>
                    </a:solidFill>
                  </a:tcPr>
                </a:tc>
                <a:tc>
                  <a:txBody>
                    <a:bodyPr/>
                    <a:lstStyle/>
                    <a:p>
                      <a:pPr algn="l" fontAlgn="t"/>
                      <a:r>
                        <a:rPr lang="en-US">
                          <a:effectLst/>
                        </a:rPr>
                        <a:t>Restricted or limited flexibility</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9F9F9"/>
                    </a:solidFill>
                  </a:tcPr>
                </a:tc>
                <a:extLst>
                  <a:ext uri="{0D108BD9-81ED-4DB2-BD59-A6C34878D82A}">
                    <a16:rowId xmlns:a16="http://schemas.microsoft.com/office/drawing/2014/main" val="912667247"/>
                  </a:ext>
                </a:extLst>
              </a:tr>
              <a:tr h="381000">
                <a:tc>
                  <a:txBody>
                    <a:bodyPr/>
                    <a:lstStyle/>
                    <a:p>
                      <a:pPr algn="l" fontAlgn="t"/>
                      <a:r>
                        <a:rPr lang="en-US">
                          <a:effectLst/>
                        </a:rPr>
                        <a:t>Pay per use</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FFFFF"/>
                    </a:solidFill>
                  </a:tcPr>
                </a:tc>
                <a:tc>
                  <a:txBody>
                    <a:bodyPr/>
                    <a:lstStyle/>
                    <a:p>
                      <a:pPr algn="l" fontAlgn="t"/>
                      <a:r>
                        <a:rPr lang="en-US">
                          <a:effectLst/>
                        </a:rPr>
                        <a:t>Ongoing costs</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FFFFF"/>
                    </a:solidFill>
                  </a:tcPr>
                </a:tc>
                <a:extLst>
                  <a:ext uri="{0D108BD9-81ED-4DB2-BD59-A6C34878D82A}">
                    <a16:rowId xmlns:a16="http://schemas.microsoft.com/office/drawing/2014/main" val="2656615118"/>
                  </a:ext>
                </a:extLst>
              </a:tr>
              <a:tr h="381000">
                <a:tc>
                  <a:txBody>
                    <a:bodyPr/>
                    <a:lstStyle/>
                    <a:p>
                      <a:pPr algn="l" fontAlgn="t"/>
                      <a:r>
                        <a:rPr lang="en-US">
                          <a:effectLst/>
                        </a:rPr>
                        <a:t>Reliability</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3F3F3"/>
                    </a:solidFill>
                  </a:tcPr>
                </a:tc>
                <a:tc>
                  <a:txBody>
                    <a:bodyPr/>
                    <a:lstStyle/>
                    <a:p>
                      <a:pPr algn="l" fontAlgn="t"/>
                      <a:r>
                        <a:rPr lang="en-US">
                          <a:effectLst/>
                        </a:rPr>
                        <a:t>Security</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3F3F3"/>
                    </a:solidFill>
                  </a:tcPr>
                </a:tc>
                <a:extLst>
                  <a:ext uri="{0D108BD9-81ED-4DB2-BD59-A6C34878D82A}">
                    <a16:rowId xmlns:a16="http://schemas.microsoft.com/office/drawing/2014/main" val="1437741301"/>
                  </a:ext>
                </a:extLst>
              </a:tr>
              <a:tr h="381000">
                <a:tc>
                  <a:txBody>
                    <a:bodyPr/>
                    <a:lstStyle/>
                    <a:p>
                      <a:pPr algn="l" fontAlgn="t"/>
                      <a:r>
                        <a:rPr lang="en-US">
                          <a:effectLst/>
                        </a:rPr>
                        <a:t>Data control</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FFFFF"/>
                    </a:solidFill>
                  </a:tcPr>
                </a:tc>
                <a:tc>
                  <a:txBody>
                    <a:bodyPr/>
                    <a:lstStyle/>
                    <a:p>
                      <a:pPr algn="l" fontAlgn="t"/>
                      <a:r>
                        <a:rPr lang="en-US">
                          <a:effectLst/>
                        </a:rPr>
                        <a:t>Vendor lock-in</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FFFFF"/>
                    </a:solidFill>
                  </a:tcPr>
                </a:tc>
                <a:extLst>
                  <a:ext uri="{0D108BD9-81ED-4DB2-BD59-A6C34878D82A}">
                    <a16:rowId xmlns:a16="http://schemas.microsoft.com/office/drawing/2014/main" val="2233351288"/>
                  </a:ext>
                </a:extLst>
              </a:tr>
              <a:tr h="381000">
                <a:tc>
                  <a:txBody>
                    <a:bodyPr/>
                    <a:lstStyle/>
                    <a:p>
                      <a:pPr algn="l" fontAlgn="t"/>
                      <a:r>
                        <a:rPr lang="en-US">
                          <a:effectLst/>
                        </a:rPr>
                        <a:t>Data backup and recovery</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9F9F9"/>
                    </a:solidFill>
                  </a:tcPr>
                </a:tc>
                <a:tc>
                  <a:txBody>
                    <a:bodyPr/>
                    <a:lstStyle/>
                    <a:p>
                      <a:pPr algn="l" fontAlgn="t"/>
                      <a:r>
                        <a:rPr lang="en-US">
                          <a:effectLst/>
                        </a:rPr>
                        <a:t>Technical Issues</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9F9F9"/>
                    </a:solidFill>
                  </a:tcPr>
                </a:tc>
                <a:extLst>
                  <a:ext uri="{0D108BD9-81ED-4DB2-BD59-A6C34878D82A}">
                    <a16:rowId xmlns:a16="http://schemas.microsoft.com/office/drawing/2014/main" val="2426070156"/>
                  </a:ext>
                </a:extLst>
              </a:tr>
              <a:tr h="381000">
                <a:tc>
                  <a:txBody>
                    <a:bodyPr/>
                    <a:lstStyle/>
                    <a:p>
                      <a:pPr algn="l" fontAlgn="t"/>
                      <a:r>
                        <a:rPr lang="en-US">
                          <a:effectLst/>
                        </a:rPr>
                        <a:t>Huge cloud storage</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FFFFF"/>
                    </a:solidFill>
                  </a:tcPr>
                </a:tc>
                <a:tc>
                  <a:txBody>
                    <a:bodyPr/>
                    <a:lstStyle/>
                    <a:p>
                      <a:pPr algn="l" fontAlgn="t"/>
                      <a:r>
                        <a:rPr lang="en-US" dirty="0">
                          <a:effectLst/>
                        </a:rPr>
                        <a:t>NA</a:t>
                      </a:r>
                    </a:p>
                  </a:txBody>
                  <a:tcP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solidFill>
                      <a:srgbClr val="FFFFFF"/>
                    </a:solidFill>
                  </a:tcPr>
                </a:tc>
                <a:extLst>
                  <a:ext uri="{0D108BD9-81ED-4DB2-BD59-A6C34878D82A}">
                    <a16:rowId xmlns:a16="http://schemas.microsoft.com/office/drawing/2014/main" val="3215859757"/>
                  </a:ext>
                </a:extLst>
              </a:tr>
            </a:tbl>
          </a:graphicData>
        </a:graphic>
      </p:graphicFrame>
      <p:sp>
        <p:nvSpPr>
          <p:cNvPr id="5" name="Rectangle 1"/>
          <p:cNvSpPr>
            <a:spLocks noChangeArrowheads="1"/>
          </p:cNvSpPr>
          <p:nvPr/>
        </p:nvSpPr>
        <p:spPr bwMode="auto">
          <a:xfrm>
            <a:off x="533400" y="63371"/>
            <a:ext cx="8001000" cy="10772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a:ln>
                  <a:noFill/>
                </a:ln>
                <a:solidFill>
                  <a:srgbClr val="333333"/>
                </a:solidFill>
                <a:effectLst/>
                <a:latin typeface="Lato"/>
              </a:rPr>
              <a:t>A list of advantages and disadvantages of cloud computing: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6288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85000" lnSpcReduction="20000"/>
          </a:bodyPr>
          <a:lstStyle/>
          <a:p>
            <a:r>
              <a:rPr lang="en-US" b="1" dirty="0"/>
              <a:t>Benefits of cloud computing</a:t>
            </a:r>
          </a:p>
          <a:p>
            <a:pPr marL="0" indent="0" algn="just">
              <a:buNone/>
            </a:pPr>
            <a:r>
              <a:rPr lang="en-US" dirty="0"/>
              <a:t>Cloud computing offers your business many benefits. It allows you to set up what is essentially a virtual office to give you the flexibility of connecting to your business anywhere, any time. With the growing number of web-enabled devices used in today's business environment (e.g. smartphones, tablets), access to your data is even easier.</a:t>
            </a:r>
          </a:p>
          <a:p>
            <a:pPr marL="0" indent="0" algn="just">
              <a:buNone/>
            </a:pPr>
            <a:r>
              <a:rPr lang="en-US" dirty="0"/>
              <a:t>There are many benefits to moving your business to the cloud:</a:t>
            </a:r>
          </a:p>
          <a:p>
            <a:pPr algn="just"/>
            <a:r>
              <a:rPr lang="en-US" b="1" dirty="0"/>
              <a:t>Reduced IT costs</a:t>
            </a:r>
          </a:p>
          <a:p>
            <a:pPr marL="0" indent="0" algn="just">
              <a:buNone/>
            </a:pPr>
            <a:r>
              <a:rPr lang="en-US" dirty="0"/>
              <a:t>Moving to cloud computing may reduce the cost of managing and maintaining your IT systems. Rather than purchasing expensive systems and equipment for your business, you can reduce your costs by using the resources of your cloud computing service provider. You may be able to reduce your operating costs because:</a:t>
            </a:r>
          </a:p>
          <a:p>
            <a:pPr algn="just"/>
            <a:r>
              <a:rPr lang="en-US" dirty="0"/>
              <a:t>the cost of system upgrades, new hardware and software may be included in your contract</a:t>
            </a:r>
          </a:p>
          <a:p>
            <a:pPr algn="just"/>
            <a:r>
              <a:rPr lang="en-US" dirty="0"/>
              <a:t>you no longer need to pay wages for expert staff</a:t>
            </a:r>
          </a:p>
          <a:p>
            <a:pPr algn="just"/>
            <a:r>
              <a:rPr lang="en-US" dirty="0"/>
              <a:t>your energy consumption costs may be reduced</a:t>
            </a:r>
          </a:p>
          <a:p>
            <a:r>
              <a:rPr lang="en-US" dirty="0"/>
              <a:t>there are fewer time delays.</a:t>
            </a:r>
          </a:p>
          <a:p>
            <a:endParaRPr lang="en-US" dirty="0"/>
          </a:p>
        </p:txBody>
      </p:sp>
    </p:spTree>
    <p:extLst>
      <p:ext uri="{BB962C8B-B14F-4D97-AF65-F5344CB8AC3E}">
        <p14:creationId xmlns:p14="http://schemas.microsoft.com/office/powerpoint/2010/main" val="2839089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92500"/>
          </a:bodyPr>
          <a:lstStyle/>
          <a:p>
            <a:r>
              <a:rPr lang="en-US" b="1" dirty="0"/>
              <a:t>Scalability</a:t>
            </a:r>
          </a:p>
          <a:p>
            <a:pPr marL="0" indent="0" algn="just">
              <a:buNone/>
            </a:pPr>
            <a:r>
              <a:rPr lang="en-US" dirty="0"/>
              <a:t>Your business can scale up or scale down your operation and storage needs quickly to suit your situation, allowing flexibility as your needs change. Rather than purchasing and installing expensive upgrades yourself, your cloud computer service provider can handle this for you. Using the cloud frees up your time so you can get on with running your business.</a:t>
            </a:r>
          </a:p>
          <a:p>
            <a:pPr algn="just"/>
            <a:r>
              <a:rPr lang="en-US" b="1" dirty="0"/>
              <a:t>Business continuity</a:t>
            </a:r>
          </a:p>
          <a:p>
            <a:pPr marL="0" indent="0" algn="just">
              <a:buNone/>
            </a:pPr>
            <a:r>
              <a:rPr lang="en-US" dirty="0"/>
              <a:t>Protecting your data and systems is an important part of business continuity planning. Whether you experience a natural disaster, power failure or other crisis, having your data stored in the cloud ensures it is backed up and protected in a secure and safe location. Being able to access your data again quickly allows you to conduct business as usual, minimizing any downtime and loss of productivity.</a:t>
            </a:r>
          </a:p>
          <a:p>
            <a:endParaRPr lang="en-US" dirty="0"/>
          </a:p>
        </p:txBody>
      </p:sp>
    </p:spTree>
    <p:extLst>
      <p:ext uri="{BB962C8B-B14F-4D97-AF65-F5344CB8AC3E}">
        <p14:creationId xmlns:p14="http://schemas.microsoft.com/office/powerpoint/2010/main" val="2013240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lstStyle/>
          <a:p>
            <a:r>
              <a:rPr lang="en-US" b="1" dirty="0"/>
              <a:t>Collaboration efficiency</a:t>
            </a:r>
          </a:p>
          <a:p>
            <a:pPr marL="0" indent="0" algn="just">
              <a:buNone/>
            </a:pPr>
            <a:r>
              <a:rPr lang="en-US" dirty="0"/>
              <a:t>Collaboration in a cloud environment gives your business the ability to communicate and share more easily outside of the traditional methods. If you are working on a project across different locations, you could use cloud computing to give employees, contractors and third parties access to the same files. You could also choose a cloud computing model that makes it easy for you to share your records with your advisers (e.g. a quick and secure way to share accounting records with your accountant or financial adviser).</a:t>
            </a:r>
          </a:p>
          <a:p>
            <a:endParaRPr lang="en-US" dirty="0"/>
          </a:p>
        </p:txBody>
      </p:sp>
    </p:spTree>
    <p:extLst>
      <p:ext uri="{BB962C8B-B14F-4D97-AF65-F5344CB8AC3E}">
        <p14:creationId xmlns:p14="http://schemas.microsoft.com/office/powerpoint/2010/main" val="706117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lnSpcReduction="10000"/>
          </a:bodyPr>
          <a:lstStyle/>
          <a:p>
            <a:pPr algn="just"/>
            <a:r>
              <a:rPr lang="en-US" b="1" dirty="0"/>
              <a:t>Flexibility of work practices</a:t>
            </a:r>
          </a:p>
          <a:p>
            <a:pPr marL="0" indent="0" algn="just">
              <a:buNone/>
            </a:pPr>
            <a:r>
              <a:rPr lang="en-US" dirty="0"/>
              <a:t>Cloud computing allows employees to be more flexible in their work practices. For example, you have the ability to access data from home, on holiday, or via the commute to and from work (providing you have an internet connection). If you need access to your data while you are off-site, you can connect to your virtual office, quickly and easily.</a:t>
            </a:r>
          </a:p>
          <a:p>
            <a:pPr algn="just"/>
            <a:r>
              <a:rPr lang="en-US" b="1" dirty="0"/>
              <a:t>Access to automatic updates</a:t>
            </a:r>
          </a:p>
          <a:p>
            <a:pPr marL="0" indent="0" algn="just">
              <a:buNone/>
            </a:pPr>
            <a:r>
              <a:rPr lang="en-US" dirty="0"/>
              <a:t>Access to automatic updates for your IT requirements may be included in your service fee. Depending on your cloud computing service provider, your system will regularly be updated with the latest technology. This could include up-to-date versions of software, as well as upgrades to servers and computer processing power.</a:t>
            </a:r>
          </a:p>
          <a:p>
            <a:endParaRPr lang="en-US" dirty="0"/>
          </a:p>
        </p:txBody>
      </p:sp>
    </p:spTree>
    <p:extLst>
      <p:ext uri="{BB962C8B-B14F-4D97-AF65-F5344CB8AC3E}">
        <p14:creationId xmlns:p14="http://schemas.microsoft.com/office/powerpoint/2010/main" val="1778264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lstStyle/>
          <a:p>
            <a:pPr marL="0" indent="0" fontAlgn="base">
              <a:buNone/>
            </a:pPr>
            <a:endParaRPr lang="en-US" b="1" dirty="0"/>
          </a:p>
          <a:p>
            <a:pPr marL="0" indent="0" fontAlgn="base">
              <a:buNone/>
            </a:pPr>
            <a:r>
              <a:rPr lang="en-US" b="1" dirty="0"/>
              <a:t>Evolution of Cloud Computing:</a:t>
            </a:r>
          </a:p>
          <a:p>
            <a:pPr marL="0" indent="0" algn="just" fontAlgn="base">
              <a:buNone/>
            </a:pPr>
            <a:r>
              <a:rPr lang="en-US" dirty="0"/>
              <a:t>Cloud computing is all about renting computing services. This idea first came in the 1950s. In making cloud computing what it is today, five technologies played a vital role. These are distributed systems and its peripherals, virtualization, web 2.0, service orientation, and utility computing.</a:t>
            </a:r>
          </a:p>
          <a:p>
            <a:pPr marL="0" indent="0">
              <a:buNone/>
            </a:pPr>
            <a:endParaRPr lang="en-US" dirty="0"/>
          </a:p>
        </p:txBody>
      </p:sp>
    </p:spTree>
    <p:extLst>
      <p:ext uri="{BB962C8B-B14F-4D97-AF65-F5344CB8AC3E}">
        <p14:creationId xmlns:p14="http://schemas.microsoft.com/office/powerpoint/2010/main" val="2663821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599" y="885480"/>
            <a:ext cx="7706801" cy="5286720"/>
          </a:xfrm>
        </p:spPr>
      </p:pic>
    </p:spTree>
    <p:extLst>
      <p:ext uri="{BB962C8B-B14F-4D97-AF65-F5344CB8AC3E}">
        <p14:creationId xmlns:p14="http://schemas.microsoft.com/office/powerpoint/2010/main" val="529335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324600"/>
          </a:xfrm>
        </p:spPr>
        <p:txBody>
          <a:bodyPr>
            <a:normAutofit lnSpcReduction="10000"/>
          </a:bodyPr>
          <a:lstStyle/>
          <a:p>
            <a:r>
              <a:rPr lang="en-US" sz="2800" b="1" dirty="0"/>
              <a:t>Productivity:</a:t>
            </a:r>
          </a:p>
          <a:p>
            <a:pPr algn="just">
              <a:buNone/>
            </a:pPr>
            <a:r>
              <a:rPr lang="en-US" sz="2800" dirty="0"/>
              <a:t>	On-site datacenters typically require a lot of “racking and stacking”—hardware setup, software patching, and other time-consuming IT management chores. Cloud computing removes the need for many of these tasks, so IT teams can spend time on achieving more important business goals.</a:t>
            </a:r>
          </a:p>
          <a:p>
            <a:r>
              <a:rPr lang="en-US" b="1" dirty="0"/>
              <a:t>Performance</a:t>
            </a:r>
          </a:p>
          <a:p>
            <a:pPr algn="just">
              <a:buNone/>
            </a:pPr>
            <a:r>
              <a:rPr lang="en-US" dirty="0"/>
              <a:t>	The biggest cloud computing services run on a worldwide network of secure datacenters, which are regularly upgraded to the latest generation of fast and efficient computing hardware. This offers several benefits over a single corporate datacenter, including reduced network latency for applications and greater economies of scale.</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a:bodyPr>
          <a:lstStyle/>
          <a:p>
            <a:r>
              <a:rPr lang="en-US" b="1" dirty="0"/>
              <a:t>Distributed Systems:</a:t>
            </a:r>
            <a:br>
              <a:rPr lang="en-US" dirty="0"/>
            </a:br>
            <a:endParaRPr lang="en-US" dirty="0"/>
          </a:p>
          <a:p>
            <a:pPr marL="0" indent="0" algn="just">
              <a:buNone/>
            </a:pPr>
            <a:r>
              <a:rPr lang="en-US" dirty="0"/>
              <a:t>It is a composition of multiple independent systems but all of them are depicted as a single entity to the users. The purpose of distributed systems is to share resources and also use them effectively and efficiently. Distributed systems possess characteristics such as scalability, concurrency, continuous availability, heterogeneity, and independence in failures. But the main problem with this system was that all the systems were required to be present at the same geographical location. Thus to solve this problem, distributed computing led to three more types of computing and they were-Mainframe computing, cluster computing, and grid computing.</a:t>
            </a:r>
          </a:p>
          <a:p>
            <a:endParaRPr lang="en-US" dirty="0"/>
          </a:p>
        </p:txBody>
      </p:sp>
    </p:spTree>
    <p:extLst>
      <p:ext uri="{BB962C8B-B14F-4D97-AF65-F5344CB8AC3E}">
        <p14:creationId xmlns:p14="http://schemas.microsoft.com/office/powerpoint/2010/main" val="1898470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fontScale="85000" lnSpcReduction="20000"/>
          </a:bodyPr>
          <a:lstStyle/>
          <a:p>
            <a:pPr algn="just"/>
            <a:r>
              <a:rPr lang="en-US" b="1" dirty="0"/>
              <a:t>Mainframe computing:</a:t>
            </a:r>
            <a:br>
              <a:rPr lang="en-US" dirty="0"/>
            </a:br>
            <a:r>
              <a:rPr lang="en-US" dirty="0"/>
              <a:t>Mainframes which first came into existence in 1951 are highly powerful and reliable computing machines. These are responsible for handling large data such as massive input-output operations. Even today these are used for bulk processing tasks such as online transactions etc. These systems have almost no downtime with high fault tolerance. After distributed computing, these increased the processing capabilities of the system. But these were very expensive. To reduce this cost, cluster computing came as an alternative to mainframe technology.</a:t>
            </a:r>
          </a:p>
          <a:p>
            <a:pPr algn="just" fontAlgn="base"/>
            <a:r>
              <a:rPr lang="en-US" b="1" dirty="0"/>
              <a:t>Cluster computing:</a:t>
            </a:r>
            <a:br>
              <a:rPr lang="en-US" dirty="0"/>
            </a:br>
            <a:r>
              <a:rPr lang="en-US" dirty="0"/>
              <a:t>In 1980s, cluster computing came as an alternative to mainframe computing. Each machine in the cluster was connected to each other by a network with high bandwidth. These were way cheaper than those mainframe systems. These were equally capable of high computations. Also, new nodes could easily be added to the cluster if it was required. Thus, the problem of the cost was solved to some extent but the problem related to geographical restrictions still pertained. To solve this, the concept of grid computing was introduced.</a:t>
            </a:r>
          </a:p>
          <a:p>
            <a:endParaRPr lang="en-US" dirty="0"/>
          </a:p>
        </p:txBody>
      </p:sp>
    </p:spTree>
    <p:extLst>
      <p:ext uri="{BB962C8B-B14F-4D97-AF65-F5344CB8AC3E}">
        <p14:creationId xmlns:p14="http://schemas.microsoft.com/office/powerpoint/2010/main" val="2555929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92500"/>
          </a:bodyPr>
          <a:lstStyle/>
          <a:p>
            <a:pPr fontAlgn="base"/>
            <a:r>
              <a:rPr lang="en-US" b="1" dirty="0"/>
              <a:t>Grid computing:</a:t>
            </a:r>
            <a:br>
              <a:rPr lang="en-US" dirty="0"/>
            </a:br>
            <a:endParaRPr lang="en-US" dirty="0"/>
          </a:p>
          <a:p>
            <a:pPr marL="0" indent="0" algn="just" fontAlgn="base">
              <a:buNone/>
            </a:pPr>
            <a:r>
              <a:rPr lang="en-US" dirty="0"/>
              <a:t>In 1990s, the concept of grid computing was introduced. It means that different systems were placed at entirely different geographical locations and these all were connected via the internet. These systems belonged to different organizations and thus the grid consisted of heterogeneous nodes. Although it solved some problems but new problems emerged as the distance between the nodes increased. The main problem which was encountered was the low availability of high bandwidth connectivity and with it other network associated issues. Thus. cloud computing is often referred to as “Successor of grid computing”.</a:t>
            </a:r>
          </a:p>
          <a:p>
            <a:br>
              <a:rPr lang="en-US" dirty="0"/>
            </a:br>
            <a:endParaRPr lang="en-US" dirty="0"/>
          </a:p>
        </p:txBody>
      </p:sp>
    </p:spTree>
    <p:extLst>
      <p:ext uri="{BB962C8B-B14F-4D97-AF65-F5344CB8AC3E}">
        <p14:creationId xmlns:p14="http://schemas.microsoft.com/office/powerpoint/2010/main" val="3540823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85000" lnSpcReduction="20000"/>
          </a:bodyPr>
          <a:lstStyle/>
          <a:p>
            <a:pPr fontAlgn="base"/>
            <a:r>
              <a:rPr lang="en-US" b="1" dirty="0"/>
              <a:t>Virtualization:</a:t>
            </a:r>
            <a:br>
              <a:rPr lang="en-US" dirty="0"/>
            </a:br>
            <a:endParaRPr lang="en-US" dirty="0"/>
          </a:p>
          <a:p>
            <a:pPr marL="0" indent="0" algn="just" fontAlgn="base">
              <a:buNone/>
            </a:pPr>
            <a:r>
              <a:rPr lang="en-US" dirty="0"/>
              <a:t>It was introduced nearly 40 years back. It refers to the process of creating a virtual layer over the hardware which allows the user to run multiple instances simultaneously on the hardware. It is a key technology used in cloud computing. It is the base on which major cloud computing services such as Amazon EC2, VMware </a:t>
            </a:r>
            <a:r>
              <a:rPr lang="en-US" dirty="0" err="1"/>
              <a:t>vCloud</a:t>
            </a:r>
            <a:r>
              <a:rPr lang="en-US" dirty="0"/>
              <a:t>, </a:t>
            </a:r>
            <a:r>
              <a:rPr lang="en-US" dirty="0" err="1"/>
              <a:t>etc</a:t>
            </a:r>
            <a:r>
              <a:rPr lang="en-US" dirty="0"/>
              <a:t> work on. Hardware virtualization is still one of the most common types of virtualization.</a:t>
            </a:r>
          </a:p>
          <a:p>
            <a:pPr marL="0" indent="0" fontAlgn="base">
              <a:buNone/>
            </a:pPr>
            <a:br>
              <a:rPr lang="en-US" dirty="0"/>
            </a:br>
            <a:r>
              <a:rPr lang="en-US" b="1" dirty="0"/>
              <a:t>Web 2.0:</a:t>
            </a:r>
          </a:p>
          <a:p>
            <a:pPr marL="0" indent="0" algn="just" fontAlgn="base">
              <a:buNone/>
            </a:pPr>
            <a:br>
              <a:rPr lang="en-US" dirty="0"/>
            </a:br>
            <a:r>
              <a:rPr lang="en-US" dirty="0"/>
              <a:t>It is the interface through which the cloud computing services interact with the clients. It is because of Web 2.0 that we have interactive and dynamic web pages. It also increases flexibility among web pages. Popular examples of web 2.0 include Google Maps, Facebook, Twitter, etc. Needless to say, social media is possible because of this technology only. In gained major popularity in 2004.</a:t>
            </a:r>
          </a:p>
          <a:p>
            <a:endParaRPr lang="en-US" dirty="0"/>
          </a:p>
        </p:txBody>
      </p:sp>
    </p:spTree>
    <p:extLst>
      <p:ext uri="{BB962C8B-B14F-4D97-AF65-F5344CB8AC3E}">
        <p14:creationId xmlns:p14="http://schemas.microsoft.com/office/powerpoint/2010/main" val="1816767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92500" lnSpcReduction="20000"/>
          </a:bodyPr>
          <a:lstStyle/>
          <a:p>
            <a:pPr fontAlgn="base"/>
            <a:r>
              <a:rPr lang="en-US" b="1" dirty="0"/>
              <a:t>Service orientation:</a:t>
            </a:r>
          </a:p>
          <a:p>
            <a:pPr algn="just" fontAlgn="base"/>
            <a:br>
              <a:rPr lang="en-US" dirty="0"/>
            </a:br>
            <a:r>
              <a:rPr lang="en-US" dirty="0"/>
              <a:t>It acts as a reference model for cloud computing. It supports low-cost, flexible, and evolvable applications. Two important concepts were introduced in this computing model. These were Quality of Service (</a:t>
            </a:r>
            <a:r>
              <a:rPr lang="en-US" dirty="0" err="1"/>
              <a:t>QoS</a:t>
            </a:r>
            <a:r>
              <a:rPr lang="en-US" dirty="0"/>
              <a:t>) which also includes the SLA (Service Level Agreement) and Software as a Service (SaaS).</a:t>
            </a:r>
          </a:p>
          <a:p>
            <a:pPr marL="0" indent="0" fontAlgn="base">
              <a:buNone/>
            </a:pPr>
            <a:endParaRPr lang="en-US" dirty="0"/>
          </a:p>
          <a:p>
            <a:pPr fontAlgn="base"/>
            <a:r>
              <a:rPr lang="en-US" b="1" dirty="0"/>
              <a:t>Utility computing:</a:t>
            </a:r>
          </a:p>
          <a:p>
            <a:pPr marL="0" indent="0" algn="just" fontAlgn="base">
              <a:buNone/>
            </a:pPr>
            <a:br>
              <a:rPr lang="en-US" dirty="0"/>
            </a:br>
            <a:r>
              <a:rPr lang="en-US" dirty="0"/>
              <a:t>It is a computing model that defines service provisioning techniques for services such as compute services along with other major services such as storage, infrastructure, </a:t>
            </a:r>
            <a:r>
              <a:rPr lang="en-US" dirty="0" err="1"/>
              <a:t>etc</a:t>
            </a:r>
            <a:r>
              <a:rPr lang="en-US" dirty="0"/>
              <a:t> which are provisioned on a pay-per-use </a:t>
            </a:r>
            <a:r>
              <a:rPr lang="en-US"/>
              <a:t>basis.</a:t>
            </a:r>
          </a:p>
          <a:p>
            <a:pPr marL="0" indent="0" algn="just" fontAlgn="base">
              <a:buNone/>
            </a:pPr>
            <a:endParaRPr lang="en-US" dirty="0"/>
          </a:p>
          <a:p>
            <a:pPr marL="0" indent="0" algn="just" fontAlgn="base">
              <a:buNone/>
            </a:pPr>
            <a:r>
              <a:rPr lang="en-US" dirty="0"/>
              <a:t>Thus, the above technologies contributed to the making of cloud computing.</a:t>
            </a:r>
          </a:p>
          <a:p>
            <a:endParaRPr lang="en-US" dirty="0"/>
          </a:p>
        </p:txBody>
      </p:sp>
    </p:spTree>
    <p:extLst>
      <p:ext uri="{BB962C8B-B14F-4D97-AF65-F5344CB8AC3E}">
        <p14:creationId xmlns:p14="http://schemas.microsoft.com/office/powerpoint/2010/main" val="1819034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92500" lnSpcReduction="20000"/>
          </a:bodyPr>
          <a:lstStyle/>
          <a:p>
            <a:pPr marL="0" indent="0">
              <a:buNone/>
            </a:pPr>
            <a:r>
              <a:rPr lang="en-US" b="1" dirty="0"/>
              <a:t>Business drivers for adopting cloud computing</a:t>
            </a:r>
            <a:r>
              <a:rPr lang="en-US" dirty="0"/>
              <a:t>:</a:t>
            </a:r>
          </a:p>
          <a:p>
            <a:pPr fontAlgn="t"/>
            <a:r>
              <a:rPr lang="en-US" b="1" dirty="0"/>
              <a:t>Business Hike:</a:t>
            </a:r>
          </a:p>
          <a:p>
            <a:pPr marL="0" indent="0" algn="just" fontAlgn="t">
              <a:buNone/>
            </a:pPr>
            <a:r>
              <a:rPr lang="en-US" dirty="0"/>
              <a:t>Analyzing your moves gives fabricated results. Thus, if you view a certain range of hike in your business, it might be one of the cloud drivers. The growth in business is one of the major obligations, that any organization could ever rate.</a:t>
            </a:r>
          </a:p>
          <a:p>
            <a:pPr marL="0" indent="0" algn="just" fontAlgn="t">
              <a:buNone/>
            </a:pPr>
            <a:r>
              <a:rPr lang="en-US" dirty="0"/>
              <a:t>Therefore, based on the steps of the plan for driving the cloud services, it is prominent to boil out the business strategy by the consideration of cloud adoption.</a:t>
            </a:r>
          </a:p>
          <a:p>
            <a:pPr fontAlgn="t"/>
            <a:r>
              <a:rPr lang="en-US" dirty="0"/>
              <a:t>- </a:t>
            </a:r>
            <a:r>
              <a:rPr lang="en-US" b="1" dirty="0"/>
              <a:t>Balanced Cost Structure:</a:t>
            </a:r>
            <a:endParaRPr lang="en-US" dirty="0"/>
          </a:p>
          <a:p>
            <a:pPr marL="0" indent="0" algn="just" fontAlgn="t">
              <a:buNone/>
            </a:pPr>
            <a:r>
              <a:rPr lang="en-US" dirty="0"/>
              <a:t>This is one of the most recognized factors, acting as a driver for cloud adoption. The number of organizations has witnessed that employing the cloud bolsters in cutting the cost, resulting in turning down of </a:t>
            </a:r>
            <a:r>
              <a:rPr lang="en-US" b="1" dirty="0"/>
              <a:t>license for legacy systems</a:t>
            </a:r>
            <a:r>
              <a:rPr lang="en-US" dirty="0"/>
              <a:t>.</a:t>
            </a:r>
          </a:p>
          <a:p>
            <a:pPr marL="0" indent="0" algn="just" fontAlgn="t">
              <a:buNone/>
            </a:pPr>
            <a:r>
              <a:rPr lang="en-US" dirty="0"/>
              <a:t>Depending on the cloud for acquiring </a:t>
            </a:r>
            <a:r>
              <a:rPr lang="en-US" b="1" dirty="0"/>
              <a:t>cloud storage services</a:t>
            </a:r>
            <a:r>
              <a:rPr lang="en-US" dirty="0"/>
              <a:t>, reduction in office space and attaining the quality, domes as the driver for cloud adoption.</a:t>
            </a:r>
          </a:p>
          <a:p>
            <a:pPr marL="0" indent="0">
              <a:buNone/>
            </a:pPr>
            <a:endParaRPr lang="en-US" dirty="0"/>
          </a:p>
        </p:txBody>
      </p:sp>
    </p:spTree>
    <p:extLst>
      <p:ext uri="{BB962C8B-B14F-4D97-AF65-F5344CB8AC3E}">
        <p14:creationId xmlns:p14="http://schemas.microsoft.com/office/powerpoint/2010/main" val="2025877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92500" lnSpcReduction="20000"/>
          </a:bodyPr>
          <a:lstStyle/>
          <a:p>
            <a:r>
              <a:rPr lang="en-US" b="1" dirty="0"/>
              <a:t>Improvised Productivity:</a:t>
            </a:r>
          </a:p>
          <a:p>
            <a:pPr marL="0" indent="0" algn="just" fontAlgn="t">
              <a:buNone/>
            </a:pPr>
            <a:r>
              <a:rPr lang="en-US" dirty="0"/>
              <a:t>When the organizations are adopting the means of fabricated technology, it is believed to view tremendous change in the range of productivity.</a:t>
            </a:r>
          </a:p>
          <a:p>
            <a:pPr marL="0" indent="0" algn="just" fontAlgn="t">
              <a:buNone/>
            </a:pPr>
            <a:r>
              <a:rPr lang="en-US" dirty="0"/>
              <a:t>Productivity is the factor, often considered as a driver of cloud adoption. If the cloud is structured at a significant rate, it could produce imitable results, in </a:t>
            </a:r>
            <a:r>
              <a:rPr lang="en-US" dirty="0" err="1"/>
              <a:t>favour</a:t>
            </a:r>
            <a:r>
              <a:rPr lang="en-US" dirty="0"/>
              <a:t> of an organization.</a:t>
            </a:r>
          </a:p>
          <a:p>
            <a:pPr fontAlgn="t"/>
            <a:r>
              <a:rPr lang="en-US" dirty="0"/>
              <a:t>- </a:t>
            </a:r>
            <a:r>
              <a:rPr lang="en-US" b="1" dirty="0"/>
              <a:t>Efficiency:</a:t>
            </a:r>
            <a:endParaRPr lang="en-US" dirty="0"/>
          </a:p>
          <a:p>
            <a:pPr marL="0" indent="0" algn="just" fontAlgn="t">
              <a:buNone/>
            </a:pPr>
            <a:r>
              <a:rPr lang="en-US" dirty="0"/>
              <a:t>Improved Efficiency, with minimal errors, is one of the key drivers, propagating the reasons for adoption of the cloud.</a:t>
            </a:r>
          </a:p>
          <a:p>
            <a:pPr marL="0" indent="0" algn="just" fontAlgn="t">
              <a:buNone/>
            </a:pPr>
            <a:r>
              <a:rPr lang="en-US" dirty="0"/>
              <a:t>When the organization adopts any newer means of technology, it always has an underlying motive to access the medium for fulfilling the business requirement, with a hike in business and optimized cloud solutions. At its core, efficiency is about removing unnecessary steps to streamline processes in order to increase productivity or deliver on customer requirements faster</a:t>
            </a:r>
          </a:p>
          <a:p>
            <a:pPr marL="0" indent="0">
              <a:buNone/>
            </a:pPr>
            <a:endParaRPr lang="en-US" dirty="0"/>
          </a:p>
        </p:txBody>
      </p:sp>
    </p:spTree>
    <p:extLst>
      <p:ext uri="{BB962C8B-B14F-4D97-AF65-F5344CB8AC3E}">
        <p14:creationId xmlns:p14="http://schemas.microsoft.com/office/powerpoint/2010/main" val="3534485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lstStyle/>
          <a:p>
            <a:pPr fontAlgn="t"/>
            <a:r>
              <a:rPr lang="en-US" b="1" dirty="0"/>
              <a:t>Scalability:</a:t>
            </a:r>
          </a:p>
          <a:p>
            <a:pPr marL="0" indent="0" algn="just" fontAlgn="t">
              <a:buNone/>
            </a:pPr>
            <a:r>
              <a:rPr lang="en-US" dirty="0"/>
              <a:t>The scalable service of the cloud is one the biggest key driver, acting in the favor of organizations. The cloud-enabled services are swaddled in such a manner that one can scale the range of services as per its requirement.</a:t>
            </a:r>
          </a:p>
          <a:p>
            <a:pPr marL="0" indent="0" algn="just" fontAlgn="t">
              <a:buNone/>
            </a:pPr>
            <a:r>
              <a:rPr lang="en-US" dirty="0"/>
              <a:t>One can add on more number of services with customized features if the organization feels ready to step up. Also, the organization can step down in terms of services, if it finds it as the far-reaching target.</a:t>
            </a:r>
          </a:p>
          <a:p>
            <a:endParaRPr lang="en-US" dirty="0"/>
          </a:p>
        </p:txBody>
      </p:sp>
    </p:spTree>
    <p:extLst>
      <p:ext uri="{BB962C8B-B14F-4D97-AF65-F5344CB8AC3E}">
        <p14:creationId xmlns:p14="http://schemas.microsoft.com/office/powerpoint/2010/main" val="3072668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lstStyle/>
          <a:p>
            <a:r>
              <a:rPr lang="en-US" b="1" dirty="0"/>
              <a:t>NIST Model</a:t>
            </a:r>
            <a:r>
              <a:rPr lang="en-US" dirty="0"/>
              <a:t>:</a:t>
            </a:r>
          </a:p>
          <a:p>
            <a:pPr marL="0" indent="0" algn="just">
              <a:buNone/>
            </a:pPr>
            <a:r>
              <a:rPr lang="en-US" dirty="0"/>
              <a:t>NIST is part of the U.S. Department of Commerce and works to promote the economy and public welfare by providing technical leadership for measurement and standards infrastructure.</a:t>
            </a:r>
          </a:p>
          <a:p>
            <a:pPr marL="0" indent="0" algn="just">
              <a:buNone/>
            </a:pPr>
            <a:r>
              <a:rPr lang="en-US" dirty="0"/>
              <a:t>From the NIST definition of cloud computing, “Cloud computing is a model for enabling ubiquitous, convenient, on-demand network access to a shared pool of configurable computing resources that can be rapidly provisioned and released with minimal management effort or service provider interactive.” NIST provides the following definitions of the essential characteristics and service and deployment models for cloud computing.</a:t>
            </a:r>
          </a:p>
        </p:txBody>
      </p:sp>
    </p:spTree>
    <p:extLst>
      <p:ext uri="{BB962C8B-B14F-4D97-AF65-F5344CB8AC3E}">
        <p14:creationId xmlns:p14="http://schemas.microsoft.com/office/powerpoint/2010/main" val="2700022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85000" lnSpcReduction="10000"/>
          </a:bodyPr>
          <a:lstStyle/>
          <a:p>
            <a:pPr marL="0" indent="0">
              <a:buNone/>
            </a:pPr>
            <a:r>
              <a:rPr lang="en-US" b="1" dirty="0"/>
              <a:t>Essential Cloud Computing Characteristics</a:t>
            </a:r>
            <a:r>
              <a:rPr lang="en-US" dirty="0"/>
              <a:t>:</a:t>
            </a:r>
          </a:p>
          <a:p>
            <a:pPr algn="just"/>
            <a:r>
              <a:rPr lang="en-US" dirty="0"/>
              <a:t>On-demand self-service: consumers can unilaterally provision computing capabilities as needed automatically without requiring human interaction with each service provider.</a:t>
            </a:r>
          </a:p>
          <a:p>
            <a:pPr algn="just"/>
            <a:r>
              <a:rPr lang="en-US" dirty="0"/>
              <a:t>Broad network access: capabilities are available over the network and accessed through standard mechanism that promote use by heterogeneous thin or thick client platforms.</a:t>
            </a:r>
          </a:p>
          <a:p>
            <a:pPr algn="just"/>
            <a:r>
              <a:rPr lang="en-US" dirty="0"/>
              <a:t>Resources pooling: The provider’s computing resources are pooled to serve multiple consumers using a multi-tenant model, with different physical and virtual resources dynamically assigned and reassigned according to consumer demand</a:t>
            </a:r>
          </a:p>
          <a:p>
            <a:pPr algn="just"/>
            <a:r>
              <a:rPr lang="en-US" dirty="0"/>
              <a:t>Rapid elasticity: capabilities can be elastically provisioned and released to scale rapidly outward and inward commensurate with demand.</a:t>
            </a:r>
          </a:p>
          <a:p>
            <a:pPr algn="just"/>
            <a:r>
              <a:rPr lang="en-US" dirty="0"/>
              <a:t>Measured service: cloud systems automatically control and optimize resource use by leveraging a metering capability at some level of abstraction appropriate to the type of service.</a:t>
            </a:r>
          </a:p>
          <a:p>
            <a:endParaRPr lang="en-US" dirty="0"/>
          </a:p>
        </p:txBody>
      </p:sp>
    </p:spTree>
    <p:extLst>
      <p:ext uri="{BB962C8B-B14F-4D97-AF65-F5344CB8AC3E}">
        <p14:creationId xmlns:p14="http://schemas.microsoft.com/office/powerpoint/2010/main" val="235394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lstStyle/>
          <a:p>
            <a:r>
              <a:rPr lang="en-US" b="1" dirty="0"/>
              <a:t>Reliability</a:t>
            </a:r>
          </a:p>
          <a:p>
            <a:pPr algn="just">
              <a:buNone/>
            </a:pPr>
            <a:r>
              <a:rPr lang="en-US" dirty="0"/>
              <a:t>	Cloud computing makes data backup, disaster recovery and business continuity easier and less expensive because data can be mirrored at multiple redundant sites on the cloud provider’s network.</a:t>
            </a:r>
          </a:p>
          <a:p>
            <a:pPr algn="just"/>
            <a:r>
              <a:rPr lang="en-US" b="1" dirty="0"/>
              <a:t>Security</a:t>
            </a:r>
          </a:p>
          <a:p>
            <a:pPr algn="just">
              <a:buNone/>
            </a:pPr>
            <a:r>
              <a:rPr lang="en-US" dirty="0"/>
              <a:t>	Many cloud providers offer a broad set of policies, technologies and controls that strengthen your security posture overall, helping protect your data, apps and infrastructure from potential threats.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lnSpcReduction="10000"/>
          </a:bodyPr>
          <a:lstStyle/>
          <a:p>
            <a:pPr marL="0" indent="0" algn="just">
              <a:buNone/>
            </a:pPr>
            <a:r>
              <a:rPr lang="en-US" b="1" dirty="0"/>
              <a:t>Service Models: </a:t>
            </a:r>
            <a:r>
              <a:rPr lang="en-US" dirty="0"/>
              <a:t>The many paradigms of cloud computing can be broken down into three unique service model classifications: Software as a Service (SaaS), Platform as a Service (PaaS), and Infrastructure as a Service (IaaS).</a:t>
            </a:r>
            <a:endParaRPr lang="en-US" b="1" dirty="0"/>
          </a:p>
          <a:p>
            <a:r>
              <a:rPr lang="en-US" dirty="0"/>
              <a:t>Software as a Service (</a:t>
            </a:r>
            <a:r>
              <a:rPr lang="en-US" dirty="0" err="1"/>
              <a:t>Saas</a:t>
            </a:r>
            <a:r>
              <a:rPr lang="en-US" dirty="0"/>
              <a:t>)</a:t>
            </a:r>
          </a:p>
          <a:p>
            <a:r>
              <a:rPr lang="en-US" dirty="0"/>
              <a:t>Platform as a Service (PaaS)</a:t>
            </a:r>
          </a:p>
          <a:p>
            <a:r>
              <a:rPr lang="en-US" dirty="0"/>
              <a:t>Infrastructure as a Service (IaaS)</a:t>
            </a:r>
          </a:p>
          <a:p>
            <a:pPr marL="0" indent="0">
              <a:buNone/>
            </a:pPr>
            <a:endParaRPr lang="en-US" b="1" dirty="0"/>
          </a:p>
          <a:p>
            <a:pPr marL="0" indent="0">
              <a:buNone/>
            </a:pPr>
            <a:r>
              <a:rPr lang="en-US" b="1" dirty="0"/>
              <a:t>Deployment Models:</a:t>
            </a:r>
          </a:p>
          <a:p>
            <a:pPr lvl="1"/>
            <a:r>
              <a:rPr lang="en-US" dirty="0"/>
              <a:t>Private cloud</a:t>
            </a:r>
          </a:p>
          <a:p>
            <a:pPr lvl="1"/>
            <a:r>
              <a:rPr lang="en-US" dirty="0"/>
              <a:t>Community cloud</a:t>
            </a:r>
          </a:p>
          <a:p>
            <a:pPr lvl="1"/>
            <a:r>
              <a:rPr lang="en-US" dirty="0"/>
              <a:t>Public cloud</a:t>
            </a:r>
          </a:p>
          <a:p>
            <a:pPr lvl="1"/>
            <a:r>
              <a:rPr lang="en-US" dirty="0"/>
              <a:t>Hybrid cloud</a:t>
            </a:r>
          </a:p>
          <a:p>
            <a:endParaRPr lang="en-US" dirty="0"/>
          </a:p>
        </p:txBody>
      </p:sp>
    </p:spTree>
    <p:extLst>
      <p:ext uri="{BB962C8B-B14F-4D97-AF65-F5344CB8AC3E}">
        <p14:creationId xmlns:p14="http://schemas.microsoft.com/office/powerpoint/2010/main" val="4021145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85000" lnSpcReduction="20000"/>
          </a:bodyPr>
          <a:lstStyle/>
          <a:p>
            <a:pPr>
              <a:buNone/>
            </a:pPr>
            <a:r>
              <a:rPr lang="en-US" b="1" dirty="0"/>
              <a:t>Infrastructure as a Service | </a:t>
            </a:r>
            <a:r>
              <a:rPr lang="en-US" b="1" dirty="0" err="1"/>
              <a:t>IaaS</a:t>
            </a:r>
            <a:endParaRPr lang="en-US" b="1" dirty="0"/>
          </a:p>
          <a:p>
            <a:pPr algn="just"/>
            <a:r>
              <a:rPr lang="en-US" dirty="0" err="1"/>
              <a:t>Iaas</a:t>
            </a:r>
            <a:r>
              <a:rPr lang="en-US" dirty="0"/>
              <a:t> is also known as </a:t>
            </a:r>
            <a:r>
              <a:rPr lang="en-US" b="1" dirty="0"/>
              <a:t>Hardware as a Service (</a:t>
            </a:r>
            <a:r>
              <a:rPr lang="en-US" b="1" dirty="0" err="1"/>
              <a:t>HaaS</a:t>
            </a:r>
            <a:r>
              <a:rPr lang="en-US" b="1" dirty="0"/>
              <a:t>)</a:t>
            </a:r>
            <a:r>
              <a:rPr lang="en-US" dirty="0"/>
              <a:t>. It is one of the layers of the cloud computing platform. It allows customers to outsource their IT infrastructures such as servers, networking, processing, storage, virtual machines, and other resources. Customers access these resources on the Internet using a pay-as-per use model.</a:t>
            </a:r>
          </a:p>
          <a:p>
            <a:pPr algn="just"/>
            <a:r>
              <a:rPr lang="en-US" dirty="0"/>
              <a:t>In traditional hosting services, IT infrastructure was rented out for a specific period of time, with pre-determined hardware configuration. The client paid for the configuration and time, regardless of the actual use. With the help of the </a:t>
            </a:r>
            <a:r>
              <a:rPr lang="en-US" dirty="0" err="1"/>
              <a:t>IaaS</a:t>
            </a:r>
            <a:r>
              <a:rPr lang="en-US" dirty="0"/>
              <a:t> cloud computing platform layer, clients can dynamically scale the configuration to meet changing requirements and are billed only for the services actually used.</a:t>
            </a:r>
          </a:p>
          <a:p>
            <a:pPr>
              <a:buNone/>
            </a:pPr>
            <a:endParaRPr lang="en-US" dirty="0"/>
          </a:p>
          <a:p>
            <a:pPr algn="just">
              <a:buNone/>
            </a:pPr>
            <a:r>
              <a:rPr lang="en-US" dirty="0"/>
              <a:t>A </a:t>
            </a:r>
            <a:r>
              <a:rPr lang="en-US" u="sng" dirty="0"/>
              <a:t>cloud computing service provider</a:t>
            </a:r>
            <a:r>
              <a:rPr lang="en-US" dirty="0"/>
              <a:t>, such as </a:t>
            </a:r>
            <a:r>
              <a:rPr lang="en-US" u="sng" dirty="0"/>
              <a:t>Azure</a:t>
            </a:r>
            <a:r>
              <a:rPr lang="en-US" dirty="0"/>
              <a:t>, manages the infrastructure, while you purchase, install, configure and manage your own software—operating systems, middleware and applications.</a:t>
            </a:r>
            <a:br>
              <a:rPr lang="en-US" dirty="0"/>
            </a:b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ed\Desktop\what-is-iaas.png"/>
          <p:cNvPicPr>
            <a:picLocks noGrp="1" noChangeAspect="1" noChangeArrowheads="1"/>
          </p:cNvPicPr>
          <p:nvPr>
            <p:ph idx="1"/>
          </p:nvPr>
        </p:nvPicPr>
        <p:blipFill>
          <a:blip r:embed="rId2"/>
          <a:srcRect/>
          <a:stretch>
            <a:fillRect/>
          </a:stretch>
        </p:blipFill>
        <p:spPr bwMode="auto">
          <a:xfrm>
            <a:off x="228600" y="685800"/>
            <a:ext cx="8686800" cy="3962400"/>
          </a:xfrm>
          <a:prstGeom prst="rect">
            <a:avLst/>
          </a:prstGeom>
          <a:noFill/>
        </p:spPr>
      </p:pic>
      <p:graphicFrame>
        <p:nvGraphicFramePr>
          <p:cNvPr id="5" name="Table 4"/>
          <p:cNvGraphicFramePr>
            <a:graphicFrameLocks noGrp="1"/>
          </p:cNvGraphicFramePr>
          <p:nvPr/>
        </p:nvGraphicFramePr>
        <p:xfrm>
          <a:off x="228600" y="4876800"/>
          <a:ext cx="8762998" cy="1143000"/>
        </p:xfrm>
        <a:graphic>
          <a:graphicData uri="http://schemas.openxmlformats.org/drawingml/2006/table">
            <a:tbl>
              <a:tblPr/>
              <a:tblGrid>
                <a:gridCol w="1465063">
                  <a:extLst>
                    <a:ext uri="{9D8B030D-6E8A-4147-A177-3AD203B41FA5}">
                      <a16:colId xmlns:a16="http://schemas.microsoft.com/office/drawing/2014/main" val="20000"/>
                    </a:ext>
                  </a:extLst>
                </a:gridCol>
                <a:gridCol w="1465063">
                  <a:extLst>
                    <a:ext uri="{9D8B030D-6E8A-4147-A177-3AD203B41FA5}">
                      <a16:colId xmlns:a16="http://schemas.microsoft.com/office/drawing/2014/main" val="20001"/>
                    </a:ext>
                  </a:extLst>
                </a:gridCol>
                <a:gridCol w="1458218">
                  <a:extLst>
                    <a:ext uri="{9D8B030D-6E8A-4147-A177-3AD203B41FA5}">
                      <a16:colId xmlns:a16="http://schemas.microsoft.com/office/drawing/2014/main" val="20002"/>
                    </a:ext>
                  </a:extLst>
                </a:gridCol>
                <a:gridCol w="1458218">
                  <a:extLst>
                    <a:ext uri="{9D8B030D-6E8A-4147-A177-3AD203B41FA5}">
                      <a16:colId xmlns:a16="http://schemas.microsoft.com/office/drawing/2014/main" val="20003"/>
                    </a:ext>
                  </a:extLst>
                </a:gridCol>
                <a:gridCol w="1458218">
                  <a:extLst>
                    <a:ext uri="{9D8B030D-6E8A-4147-A177-3AD203B41FA5}">
                      <a16:colId xmlns:a16="http://schemas.microsoft.com/office/drawing/2014/main" val="20004"/>
                    </a:ext>
                  </a:extLst>
                </a:gridCol>
                <a:gridCol w="1458218">
                  <a:extLst>
                    <a:ext uri="{9D8B030D-6E8A-4147-A177-3AD203B41FA5}">
                      <a16:colId xmlns:a16="http://schemas.microsoft.com/office/drawing/2014/main" val="20005"/>
                    </a:ext>
                  </a:extLst>
                </a:gridCol>
              </a:tblGrid>
              <a:tr h="1143000">
                <a:tc>
                  <a:txBody>
                    <a:bodyPr/>
                    <a:lstStyle/>
                    <a:p>
                      <a:pPr algn="l" fontAlgn="t"/>
                      <a:r>
                        <a:rPr lang="en-US" sz="900" dirty="0"/>
                        <a:t>Hosted applications/apps</a:t>
                      </a:r>
                    </a:p>
                  </a:txBody>
                  <a:tcPr marL="57150" marR="57150" marT="57150" marB="57150">
                    <a:lnL>
                      <a:noFill/>
                    </a:lnL>
                    <a:lnR>
                      <a:noFill/>
                    </a:lnR>
                    <a:lnT w="19050" cap="flat" cmpd="sng" algn="ctr">
                      <a:solidFill>
                        <a:srgbClr val="A8A8AB"/>
                      </a:solidFill>
                      <a:prstDash val="solid"/>
                      <a:round/>
                      <a:headEnd type="none" w="med" len="med"/>
                      <a:tailEnd type="none" w="med" len="med"/>
                    </a:lnT>
                    <a:lnB w="19050" cap="flat" cmpd="sng" algn="ctr">
                      <a:solidFill>
                        <a:srgbClr val="A8A8AB"/>
                      </a:solidFill>
                      <a:prstDash val="solid"/>
                      <a:round/>
                      <a:headEnd type="none" w="med" len="med"/>
                      <a:tailEnd type="none" w="med" len="med"/>
                    </a:lnB>
                    <a:solidFill>
                      <a:srgbClr val="FFFFFF"/>
                    </a:solidFill>
                  </a:tcPr>
                </a:tc>
                <a:tc>
                  <a:txBody>
                    <a:bodyPr/>
                    <a:lstStyle/>
                    <a:p>
                      <a:pPr fontAlgn="t"/>
                      <a:r>
                        <a:rPr lang="en-US" sz="900" dirty="0"/>
                        <a:t>Development tools, database management, business analytics</a:t>
                      </a:r>
                    </a:p>
                  </a:txBody>
                  <a:tcPr marL="57150" marR="57150" marT="57150" marB="57150">
                    <a:lnL>
                      <a:noFill/>
                    </a:lnL>
                    <a:lnR>
                      <a:noFill/>
                    </a:lnR>
                    <a:lnT w="19050" cap="flat" cmpd="sng" algn="ctr">
                      <a:solidFill>
                        <a:srgbClr val="A8A8AB"/>
                      </a:solidFill>
                      <a:prstDash val="solid"/>
                      <a:round/>
                      <a:headEnd type="none" w="med" len="med"/>
                      <a:tailEnd type="none" w="med" len="med"/>
                    </a:lnT>
                    <a:lnB w="19050" cap="flat" cmpd="sng" algn="ctr">
                      <a:solidFill>
                        <a:srgbClr val="A8A8AB"/>
                      </a:solidFill>
                      <a:prstDash val="solid"/>
                      <a:round/>
                      <a:headEnd type="none" w="med" len="med"/>
                      <a:tailEnd type="none" w="med" len="med"/>
                    </a:lnB>
                    <a:solidFill>
                      <a:srgbClr val="FFFFFF"/>
                    </a:solidFill>
                  </a:tcPr>
                </a:tc>
                <a:tc>
                  <a:txBody>
                    <a:bodyPr/>
                    <a:lstStyle/>
                    <a:p>
                      <a:pPr fontAlgn="t"/>
                      <a:r>
                        <a:rPr lang="en-US" sz="900"/>
                        <a:t>Operating systems</a:t>
                      </a:r>
                    </a:p>
                  </a:txBody>
                  <a:tcPr marL="57150" marR="57150" marT="57150" marB="57150">
                    <a:lnL>
                      <a:noFill/>
                    </a:lnL>
                    <a:lnR>
                      <a:noFill/>
                    </a:lnR>
                    <a:lnT w="19050" cap="flat" cmpd="sng" algn="ctr">
                      <a:solidFill>
                        <a:srgbClr val="A8A8AB"/>
                      </a:solidFill>
                      <a:prstDash val="solid"/>
                      <a:round/>
                      <a:headEnd type="none" w="med" len="med"/>
                      <a:tailEnd type="none" w="med" len="med"/>
                    </a:lnT>
                    <a:lnB w="19050" cap="flat" cmpd="sng" algn="ctr">
                      <a:solidFill>
                        <a:srgbClr val="A8A8AB"/>
                      </a:solidFill>
                      <a:prstDash val="solid"/>
                      <a:round/>
                      <a:headEnd type="none" w="med" len="med"/>
                      <a:tailEnd type="none" w="med" len="med"/>
                    </a:lnB>
                    <a:solidFill>
                      <a:srgbClr val="FFFFFF"/>
                    </a:solidFill>
                  </a:tcPr>
                </a:tc>
                <a:tc>
                  <a:txBody>
                    <a:bodyPr/>
                    <a:lstStyle/>
                    <a:p>
                      <a:pPr fontAlgn="t"/>
                      <a:r>
                        <a:rPr lang="en-US" sz="900" dirty="0"/>
                        <a:t>Servers and storage</a:t>
                      </a:r>
                    </a:p>
                  </a:txBody>
                  <a:tcPr marL="57150" marR="57150" marT="57150" marB="57150">
                    <a:lnL>
                      <a:noFill/>
                    </a:lnL>
                    <a:lnR>
                      <a:noFill/>
                    </a:lnR>
                    <a:lnT w="19050" cap="flat" cmpd="sng" algn="ctr">
                      <a:solidFill>
                        <a:srgbClr val="A8A8AB"/>
                      </a:solidFill>
                      <a:prstDash val="solid"/>
                      <a:round/>
                      <a:headEnd type="none" w="med" len="med"/>
                      <a:tailEnd type="none" w="med" len="med"/>
                    </a:lnT>
                    <a:lnB w="19050" cap="flat" cmpd="sng" algn="ctr">
                      <a:solidFill>
                        <a:srgbClr val="A8A8AB"/>
                      </a:solidFill>
                      <a:prstDash val="solid"/>
                      <a:round/>
                      <a:headEnd type="none" w="med" len="med"/>
                      <a:tailEnd type="none" w="med" len="med"/>
                    </a:lnB>
                    <a:solidFill>
                      <a:srgbClr val="FFFFFF"/>
                    </a:solidFill>
                  </a:tcPr>
                </a:tc>
                <a:tc>
                  <a:txBody>
                    <a:bodyPr/>
                    <a:lstStyle/>
                    <a:p>
                      <a:pPr fontAlgn="t"/>
                      <a:r>
                        <a:rPr lang="en-US" sz="900"/>
                        <a:t>Networking firewalls/security</a:t>
                      </a:r>
                    </a:p>
                  </a:txBody>
                  <a:tcPr marL="57150" marR="57150" marT="57150" marB="57150">
                    <a:lnL>
                      <a:noFill/>
                    </a:lnL>
                    <a:lnR>
                      <a:noFill/>
                    </a:lnR>
                    <a:lnT w="19050" cap="flat" cmpd="sng" algn="ctr">
                      <a:solidFill>
                        <a:srgbClr val="A8A8AB"/>
                      </a:solidFill>
                      <a:prstDash val="solid"/>
                      <a:round/>
                      <a:headEnd type="none" w="med" len="med"/>
                      <a:tailEnd type="none" w="med" len="med"/>
                    </a:lnT>
                    <a:lnB w="19050" cap="flat" cmpd="sng" algn="ctr">
                      <a:solidFill>
                        <a:srgbClr val="A8A8AB"/>
                      </a:solidFill>
                      <a:prstDash val="solid"/>
                      <a:round/>
                      <a:headEnd type="none" w="med" len="med"/>
                      <a:tailEnd type="none" w="med" len="med"/>
                    </a:lnB>
                    <a:solidFill>
                      <a:srgbClr val="FFFFFF"/>
                    </a:solidFill>
                  </a:tcPr>
                </a:tc>
                <a:tc>
                  <a:txBody>
                    <a:bodyPr/>
                    <a:lstStyle/>
                    <a:p>
                      <a:pPr fontAlgn="t"/>
                      <a:r>
                        <a:rPr lang="en-US" sz="900" dirty="0"/>
                        <a:t>Data center physical plant/building</a:t>
                      </a:r>
                    </a:p>
                  </a:txBody>
                  <a:tcPr marL="57150" marR="57150" marT="57150" marB="57150">
                    <a:lnL>
                      <a:noFill/>
                    </a:lnL>
                    <a:lnR>
                      <a:noFill/>
                    </a:lnR>
                    <a:lnT w="19050" cap="flat" cmpd="sng" algn="ctr">
                      <a:solidFill>
                        <a:srgbClr val="A8A8AB"/>
                      </a:solidFill>
                      <a:prstDash val="solid"/>
                      <a:round/>
                      <a:headEnd type="none" w="med" len="med"/>
                      <a:tailEnd type="none" w="med" len="med"/>
                    </a:lnT>
                    <a:lnB w="19050" cap="flat" cmpd="sng" algn="ctr">
                      <a:solidFill>
                        <a:srgbClr val="A8A8AB"/>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lstStyle/>
          <a:p>
            <a:r>
              <a:rPr lang="en-US" dirty="0" err="1"/>
              <a:t>IaaS</a:t>
            </a:r>
            <a:r>
              <a:rPr lang="en-US" dirty="0"/>
              <a:t> provider provides the following services -</a:t>
            </a:r>
          </a:p>
          <a:p>
            <a:r>
              <a:rPr lang="en-US" b="1" dirty="0"/>
              <a:t>Compute:</a:t>
            </a:r>
            <a:r>
              <a:rPr lang="en-US" dirty="0"/>
              <a:t> Computing as a Service includes virtual central processing units and virtual main memory for the </a:t>
            </a:r>
            <a:r>
              <a:rPr lang="en-US" dirty="0" err="1"/>
              <a:t>Vms</a:t>
            </a:r>
            <a:r>
              <a:rPr lang="en-US" dirty="0"/>
              <a:t> that is provisioned to the end- users.</a:t>
            </a:r>
          </a:p>
          <a:p>
            <a:r>
              <a:rPr lang="en-US" b="1" dirty="0"/>
              <a:t>Storage:</a:t>
            </a:r>
            <a:r>
              <a:rPr lang="en-US" dirty="0"/>
              <a:t> </a:t>
            </a:r>
            <a:r>
              <a:rPr lang="en-US" dirty="0" err="1"/>
              <a:t>IaaS</a:t>
            </a:r>
            <a:r>
              <a:rPr lang="en-US" dirty="0"/>
              <a:t> provider provides back-end storage for storing files.</a:t>
            </a:r>
          </a:p>
          <a:p>
            <a:r>
              <a:rPr lang="en-US" b="1" dirty="0"/>
              <a:t>Network:</a:t>
            </a:r>
            <a:r>
              <a:rPr lang="en-US" dirty="0"/>
              <a:t> Network as a Service (</a:t>
            </a:r>
            <a:r>
              <a:rPr lang="en-US" dirty="0" err="1"/>
              <a:t>NaaS</a:t>
            </a:r>
            <a:r>
              <a:rPr lang="en-US" dirty="0"/>
              <a:t>) provides networking components such as routers, switches, and bridges for the </a:t>
            </a:r>
            <a:r>
              <a:rPr lang="en-US" dirty="0" err="1"/>
              <a:t>Vms</a:t>
            </a:r>
            <a:r>
              <a:rPr lang="en-US" dirty="0"/>
              <a:t>.</a:t>
            </a:r>
          </a:p>
          <a:p>
            <a:r>
              <a:rPr lang="en-US" b="1" dirty="0"/>
              <a:t>Load balancers:</a:t>
            </a:r>
            <a:r>
              <a:rPr lang="en-US" dirty="0"/>
              <a:t> It provides load balancing capability at the infrastructure layer.</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85000" lnSpcReduction="20000"/>
          </a:bodyPr>
          <a:lstStyle/>
          <a:p>
            <a:pPr>
              <a:buNone/>
            </a:pPr>
            <a:r>
              <a:rPr lang="en-US" b="1" dirty="0"/>
              <a:t>Advantages of </a:t>
            </a:r>
            <a:r>
              <a:rPr lang="en-US" b="1" dirty="0" err="1"/>
              <a:t>IaaS</a:t>
            </a:r>
            <a:r>
              <a:rPr lang="en-US" b="1" dirty="0"/>
              <a:t> cloud computing layer</a:t>
            </a:r>
          </a:p>
          <a:p>
            <a:pPr>
              <a:buNone/>
            </a:pPr>
            <a:r>
              <a:rPr lang="en-US" dirty="0"/>
              <a:t>There are the following advantages of </a:t>
            </a:r>
            <a:r>
              <a:rPr lang="en-US" dirty="0" err="1"/>
              <a:t>IaaS</a:t>
            </a:r>
            <a:r>
              <a:rPr lang="en-US" dirty="0"/>
              <a:t> computing layer -</a:t>
            </a:r>
          </a:p>
          <a:p>
            <a:r>
              <a:rPr lang="en-US" b="1" dirty="0"/>
              <a:t>1. Shared infrastructure</a:t>
            </a:r>
            <a:endParaRPr lang="en-US" dirty="0"/>
          </a:p>
          <a:p>
            <a:pPr algn="just">
              <a:buNone/>
            </a:pPr>
            <a:r>
              <a:rPr lang="en-US" dirty="0"/>
              <a:t>	</a:t>
            </a:r>
            <a:r>
              <a:rPr lang="en-US" dirty="0" err="1"/>
              <a:t>IaaS</a:t>
            </a:r>
            <a:r>
              <a:rPr lang="en-US" dirty="0"/>
              <a:t> allows multiple users to share the same physical infrastructure.</a:t>
            </a:r>
          </a:p>
          <a:p>
            <a:r>
              <a:rPr lang="en-US" b="1" dirty="0"/>
              <a:t>2. Web access to the resources</a:t>
            </a:r>
            <a:endParaRPr lang="en-US" dirty="0"/>
          </a:p>
          <a:p>
            <a:pPr>
              <a:buNone/>
            </a:pPr>
            <a:r>
              <a:rPr lang="en-US" dirty="0"/>
              <a:t>	</a:t>
            </a:r>
            <a:r>
              <a:rPr lang="en-US" dirty="0" err="1"/>
              <a:t>Iaas</a:t>
            </a:r>
            <a:r>
              <a:rPr lang="en-US" dirty="0"/>
              <a:t> allows IT users to access resources over the internet.</a:t>
            </a:r>
          </a:p>
          <a:p>
            <a:r>
              <a:rPr lang="en-US" b="1" dirty="0"/>
              <a:t>3. Pay-as-per-use model</a:t>
            </a:r>
            <a:endParaRPr lang="en-US" dirty="0"/>
          </a:p>
          <a:p>
            <a:pPr>
              <a:buNone/>
            </a:pPr>
            <a:r>
              <a:rPr lang="en-US" dirty="0"/>
              <a:t>	</a:t>
            </a:r>
            <a:r>
              <a:rPr lang="en-US" dirty="0" err="1"/>
              <a:t>IaaS</a:t>
            </a:r>
            <a:r>
              <a:rPr lang="en-US" dirty="0"/>
              <a:t> providers provide services based on the pay-as-per-use basis. The users are required to pay for what they have used.</a:t>
            </a:r>
          </a:p>
          <a:p>
            <a:r>
              <a:rPr lang="en-US" b="1" dirty="0"/>
              <a:t>4. Focus on the core business</a:t>
            </a:r>
            <a:endParaRPr lang="en-US" dirty="0"/>
          </a:p>
          <a:p>
            <a:pPr>
              <a:buNone/>
            </a:pPr>
            <a:r>
              <a:rPr lang="en-US" dirty="0"/>
              <a:t>	</a:t>
            </a:r>
            <a:r>
              <a:rPr lang="en-US" dirty="0" err="1"/>
              <a:t>IaaS</a:t>
            </a:r>
            <a:r>
              <a:rPr lang="en-US" dirty="0"/>
              <a:t> providers focus on the organization's core business rather than on IT infrastructure.</a:t>
            </a:r>
          </a:p>
          <a:p>
            <a:r>
              <a:rPr lang="en-US" b="1" dirty="0"/>
              <a:t>5. On-demand scalability</a:t>
            </a:r>
            <a:endParaRPr lang="en-US" dirty="0"/>
          </a:p>
          <a:p>
            <a:pPr>
              <a:buNone/>
            </a:pPr>
            <a:r>
              <a:rPr lang="en-US" dirty="0"/>
              <a:t>	On-demand scalability is one of the biggest advantages of </a:t>
            </a:r>
            <a:r>
              <a:rPr lang="en-US" dirty="0" err="1"/>
              <a:t>IaaS</a:t>
            </a:r>
            <a:r>
              <a:rPr lang="en-US" dirty="0"/>
              <a:t>. Using </a:t>
            </a:r>
            <a:r>
              <a:rPr lang="en-US" dirty="0" err="1"/>
              <a:t>IaaS</a:t>
            </a:r>
            <a:r>
              <a:rPr lang="en-US" dirty="0"/>
              <a:t>, users do not worry about to upgrade software and troubleshoot the issues related to hardware components.</a:t>
            </a:r>
          </a:p>
          <a:p>
            <a:pPr>
              <a:buNone/>
            </a:pPr>
            <a:br>
              <a:rPr lang="en-US" dirty="0"/>
            </a:b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lstStyle/>
          <a:p>
            <a:pPr>
              <a:buNone/>
            </a:pPr>
            <a:r>
              <a:rPr lang="en-US" b="1" dirty="0"/>
              <a:t>Disadvantages of </a:t>
            </a:r>
            <a:r>
              <a:rPr lang="en-US" b="1" dirty="0" err="1"/>
              <a:t>Iaas</a:t>
            </a:r>
            <a:r>
              <a:rPr lang="en-US" b="1" dirty="0"/>
              <a:t>:</a:t>
            </a:r>
          </a:p>
          <a:p>
            <a:r>
              <a:rPr lang="en-US" b="1" dirty="0"/>
              <a:t>1. Security</a:t>
            </a:r>
            <a:endParaRPr lang="en-US" dirty="0"/>
          </a:p>
          <a:p>
            <a:pPr>
              <a:buNone/>
            </a:pPr>
            <a:r>
              <a:rPr lang="en-US" dirty="0"/>
              <a:t>	Security is one of the biggest issues in </a:t>
            </a:r>
            <a:r>
              <a:rPr lang="en-US" dirty="0" err="1"/>
              <a:t>IaaS</a:t>
            </a:r>
            <a:r>
              <a:rPr lang="en-US" dirty="0"/>
              <a:t>. Most of the </a:t>
            </a:r>
            <a:r>
              <a:rPr lang="en-US" dirty="0" err="1"/>
              <a:t>IaaS</a:t>
            </a:r>
            <a:r>
              <a:rPr lang="en-US" dirty="0"/>
              <a:t> providers are not able to provide 100% security.</a:t>
            </a:r>
          </a:p>
          <a:p>
            <a:r>
              <a:rPr lang="en-US" b="1" dirty="0"/>
              <a:t>2. Maintenance &amp; Upgrade</a:t>
            </a:r>
            <a:endParaRPr lang="en-US" dirty="0"/>
          </a:p>
          <a:p>
            <a:pPr>
              <a:buNone/>
            </a:pPr>
            <a:r>
              <a:rPr lang="en-US" dirty="0"/>
              <a:t>	Although </a:t>
            </a:r>
            <a:r>
              <a:rPr lang="en-US" dirty="0" err="1"/>
              <a:t>IaaS</a:t>
            </a:r>
            <a:r>
              <a:rPr lang="en-US" dirty="0"/>
              <a:t> service providers maintain the software, but they do not upgrade the software for some organizations.</a:t>
            </a:r>
          </a:p>
          <a:p>
            <a:r>
              <a:rPr lang="en-US" b="1" dirty="0"/>
              <a:t>3. Interoperability issues</a:t>
            </a:r>
            <a:endParaRPr lang="en-US" dirty="0"/>
          </a:p>
          <a:p>
            <a:pPr>
              <a:buNone/>
            </a:pPr>
            <a:r>
              <a:rPr lang="en-US" dirty="0"/>
              <a:t>	It is difficult to migrate VM from one </a:t>
            </a:r>
            <a:r>
              <a:rPr lang="en-US" dirty="0" err="1"/>
              <a:t>IaaS</a:t>
            </a:r>
            <a:r>
              <a:rPr lang="en-US" dirty="0"/>
              <a:t> provider to the other, so the customers might face problem related to vendor lock-in.</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ved\Desktop\iaas2.png"/>
          <p:cNvPicPr>
            <a:picLocks noGrp="1" noChangeAspect="1" noChangeArrowheads="1"/>
          </p:cNvPicPr>
          <p:nvPr>
            <p:ph idx="1"/>
          </p:nvPr>
        </p:nvPicPr>
        <p:blipFill>
          <a:blip r:embed="rId2"/>
          <a:srcRect/>
          <a:stretch>
            <a:fillRect/>
          </a:stretch>
        </p:blipFill>
        <p:spPr bwMode="auto">
          <a:xfrm>
            <a:off x="533400" y="1295400"/>
            <a:ext cx="8001000" cy="5257799"/>
          </a:xfrm>
          <a:prstGeom prst="rect">
            <a:avLst/>
          </a:prstGeom>
          <a:noFill/>
        </p:spPr>
      </p:pic>
      <p:sp>
        <p:nvSpPr>
          <p:cNvPr id="5" name="Rectangle 4"/>
          <p:cNvSpPr/>
          <p:nvPr/>
        </p:nvSpPr>
        <p:spPr>
          <a:xfrm>
            <a:off x="533400" y="609600"/>
            <a:ext cx="7924800" cy="369332"/>
          </a:xfrm>
          <a:prstGeom prst="rect">
            <a:avLst/>
          </a:prstGeom>
        </p:spPr>
        <p:txBody>
          <a:bodyPr wrap="square">
            <a:spAutoFit/>
          </a:bodyPr>
          <a:lstStyle/>
          <a:p>
            <a:r>
              <a:rPr lang="en-US" dirty="0"/>
              <a:t>Top </a:t>
            </a:r>
            <a:r>
              <a:rPr lang="en-US" dirty="0" err="1"/>
              <a:t>Iaas</a:t>
            </a:r>
            <a:r>
              <a:rPr lang="en-US" dirty="0"/>
              <a:t> Providers who are providing </a:t>
            </a:r>
            <a:r>
              <a:rPr lang="en-US" dirty="0" err="1"/>
              <a:t>IaaS</a:t>
            </a:r>
            <a:r>
              <a:rPr lang="en-US" dirty="0"/>
              <a:t> cloud computing platform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ved\Desktop\KgpwB.png"/>
          <p:cNvPicPr>
            <a:picLocks noGrp="1" noChangeAspect="1" noChangeArrowheads="1"/>
          </p:cNvPicPr>
          <p:nvPr>
            <p:ph idx="1"/>
          </p:nvPr>
        </p:nvPicPr>
        <p:blipFill>
          <a:blip r:embed="rId2"/>
          <a:srcRect/>
          <a:stretch>
            <a:fillRect/>
          </a:stretch>
        </p:blipFill>
        <p:spPr bwMode="auto">
          <a:xfrm>
            <a:off x="762000" y="533401"/>
            <a:ext cx="7543799" cy="56388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85000" lnSpcReduction="10000"/>
          </a:bodyPr>
          <a:lstStyle/>
          <a:p>
            <a:pPr fontAlgn="base"/>
            <a:r>
              <a:rPr lang="en-US" b="1" dirty="0" err="1"/>
              <a:t>IaaS</a:t>
            </a:r>
            <a:r>
              <a:rPr lang="en-US" b="1" dirty="0"/>
              <a:t> (Infra as a Service)</a:t>
            </a:r>
            <a:endParaRPr lang="en-US" dirty="0"/>
          </a:p>
          <a:p>
            <a:pPr algn="just" fontAlgn="base">
              <a:buNone/>
            </a:pPr>
            <a:r>
              <a:rPr lang="en-US" dirty="0"/>
              <a:t>	</a:t>
            </a:r>
            <a:r>
              <a:rPr lang="en-US" dirty="0" err="1"/>
              <a:t>IaaS</a:t>
            </a:r>
            <a:r>
              <a:rPr lang="en-US" dirty="0"/>
              <a:t> provides the infrastructure such as virtual machines and other resources like virtual-machine disk image library, block and file-based storage, firewalls, load balancers, IP addresses, virtual local area networks etc. Infrastructure as service or </a:t>
            </a:r>
            <a:r>
              <a:rPr lang="en-US" dirty="0" err="1"/>
              <a:t>IaaS</a:t>
            </a:r>
            <a:r>
              <a:rPr lang="en-US" dirty="0"/>
              <a:t> is the basic layer in cloud computing model.</a:t>
            </a:r>
          </a:p>
          <a:p>
            <a:pPr algn="just" fontAlgn="base">
              <a:buNone/>
            </a:pPr>
            <a:r>
              <a:rPr lang="en-US" b="1" dirty="0"/>
              <a:t>	Common examples:</a:t>
            </a:r>
            <a:r>
              <a:rPr lang="en-US" dirty="0"/>
              <a:t> </a:t>
            </a:r>
            <a:r>
              <a:rPr lang="en-US" dirty="0" err="1"/>
              <a:t>DigitalOcean</a:t>
            </a:r>
            <a:r>
              <a:rPr lang="en-US" dirty="0"/>
              <a:t>, </a:t>
            </a:r>
            <a:r>
              <a:rPr lang="en-US" dirty="0" err="1"/>
              <a:t>Linode</a:t>
            </a:r>
            <a:r>
              <a:rPr lang="en-US" dirty="0"/>
              <a:t>, </a:t>
            </a:r>
            <a:r>
              <a:rPr lang="en-US" dirty="0" err="1"/>
              <a:t>Rackspace</a:t>
            </a:r>
            <a:r>
              <a:rPr lang="en-US" dirty="0"/>
              <a:t>, Amazon Web Services (AWS), Cisco </a:t>
            </a:r>
            <a:r>
              <a:rPr lang="en-US" dirty="0" err="1"/>
              <a:t>Metapod</a:t>
            </a:r>
            <a:r>
              <a:rPr lang="en-US" dirty="0"/>
              <a:t>, Microsoft Azure, Google Compute Engine (GCE) are some popular examples of </a:t>
            </a:r>
            <a:r>
              <a:rPr lang="en-US" dirty="0" err="1"/>
              <a:t>Iaas</a:t>
            </a:r>
            <a:r>
              <a:rPr lang="en-US" dirty="0"/>
              <a:t>.</a:t>
            </a:r>
          </a:p>
          <a:p>
            <a:pPr fontAlgn="base"/>
            <a:r>
              <a:rPr lang="en-US" b="1" dirty="0" err="1"/>
              <a:t>PaaS</a:t>
            </a:r>
            <a:r>
              <a:rPr lang="en-US" b="1" dirty="0"/>
              <a:t> (Platform as a Service)</a:t>
            </a:r>
            <a:endParaRPr lang="en-US" dirty="0"/>
          </a:p>
          <a:p>
            <a:pPr algn="just" fontAlgn="base">
              <a:buNone/>
            </a:pPr>
            <a:r>
              <a:rPr lang="en-US" dirty="0"/>
              <a:t>	</a:t>
            </a:r>
            <a:r>
              <a:rPr lang="en-US" dirty="0" err="1"/>
              <a:t>PaaS</a:t>
            </a:r>
            <a:r>
              <a:rPr lang="en-US" dirty="0"/>
              <a:t> or platform as a service model provides you computing platforms which typically includes an operating system, programming language execution environment, database, web server. technically It is a layer on top of </a:t>
            </a:r>
            <a:r>
              <a:rPr lang="en-US" dirty="0" err="1"/>
              <a:t>IaaS</a:t>
            </a:r>
            <a:r>
              <a:rPr lang="en-US" dirty="0"/>
              <a:t> as the second thing you demand after Infrastructure is a platform.</a:t>
            </a:r>
          </a:p>
          <a:p>
            <a:pPr algn="just" fontAlgn="base">
              <a:buNone/>
            </a:pPr>
            <a:r>
              <a:rPr lang="en-US" b="1" dirty="0"/>
              <a:t>	Common examples:</a:t>
            </a:r>
            <a:r>
              <a:rPr lang="en-US" dirty="0"/>
              <a:t> AWS Elastic Beanstalk, Windows Azure, </a:t>
            </a:r>
            <a:r>
              <a:rPr lang="en-US" dirty="0" err="1"/>
              <a:t>Heroku</a:t>
            </a:r>
            <a:r>
              <a:rPr lang="en-US" dirty="0"/>
              <a:t>, Force.com, Google App Engine, Apache </a:t>
            </a:r>
            <a:r>
              <a:rPr lang="en-US" dirty="0" err="1"/>
              <a:t>Stratos</a:t>
            </a:r>
            <a:r>
              <a:rPr lang="en-US" dirty="0"/>
              <a:t>.</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lstStyle/>
          <a:p>
            <a:pPr fontAlgn="base"/>
            <a:r>
              <a:rPr lang="en-US" b="1" dirty="0" err="1"/>
              <a:t>SaaS</a:t>
            </a:r>
            <a:r>
              <a:rPr lang="en-US" b="1" dirty="0"/>
              <a:t> (Software as a Service)</a:t>
            </a:r>
            <a:endParaRPr lang="en-US" dirty="0"/>
          </a:p>
          <a:p>
            <a:pPr algn="just" fontAlgn="base">
              <a:buNone/>
            </a:pPr>
            <a:r>
              <a:rPr lang="en-US" dirty="0"/>
              <a:t>	In a </a:t>
            </a:r>
            <a:r>
              <a:rPr lang="en-US" dirty="0" err="1"/>
              <a:t>SaaS</a:t>
            </a:r>
            <a:r>
              <a:rPr lang="en-US" dirty="0"/>
              <a:t>, you are provided access to application services installed at a server. You don’t have to worry about installation, maintenance or coding of that software. You can access and operate the software with just your browser. You don’t have to download or install any kind of setup or OS, the software is just available for you to access and operate. The software maintenance or setup or help will be provided by </a:t>
            </a:r>
            <a:r>
              <a:rPr lang="en-US" dirty="0" err="1"/>
              <a:t>SaaS</a:t>
            </a:r>
            <a:r>
              <a:rPr lang="en-US" dirty="0"/>
              <a:t> provider company and you will only have to pay for your usage.</a:t>
            </a:r>
          </a:p>
          <a:p>
            <a:pPr algn="just" fontAlgn="base">
              <a:buNone/>
            </a:pPr>
            <a:r>
              <a:rPr lang="en-US" b="1" dirty="0"/>
              <a:t>	Common examples:</a:t>
            </a:r>
            <a:r>
              <a:rPr lang="en-US" dirty="0"/>
              <a:t> Google Apps, Microsoft office365, Google docs, Gmail, WHMCS billing software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28600"/>
          <a:ext cx="8229600" cy="649224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364901">
                <a:tc>
                  <a:txBody>
                    <a:bodyPr/>
                    <a:lstStyle/>
                    <a:p>
                      <a:endParaRPr lang="en-US" dirty="0"/>
                    </a:p>
                  </a:txBody>
                  <a:tcPr/>
                </a:tc>
                <a:tc>
                  <a:txBody>
                    <a:bodyPr/>
                    <a:lstStyle/>
                    <a:p>
                      <a:r>
                        <a:rPr lang="en-US" dirty="0"/>
                        <a:t>Traditional</a:t>
                      </a:r>
                      <a:r>
                        <a:rPr lang="en-US" baseline="0" dirty="0"/>
                        <a:t> Computing</a:t>
                      </a:r>
                      <a:endParaRPr lang="en-US" dirty="0"/>
                    </a:p>
                  </a:txBody>
                  <a:tcPr/>
                </a:tc>
                <a:tc>
                  <a:txBody>
                    <a:bodyPr/>
                    <a:lstStyle/>
                    <a:p>
                      <a:r>
                        <a:rPr lang="en-US" dirty="0"/>
                        <a:t>Cloud Computing</a:t>
                      </a:r>
                    </a:p>
                  </a:txBody>
                  <a:tcPr/>
                </a:tc>
                <a:extLst>
                  <a:ext uri="{0D108BD9-81ED-4DB2-BD59-A6C34878D82A}">
                    <a16:rowId xmlns:a16="http://schemas.microsoft.com/office/drawing/2014/main" val="10000"/>
                  </a:ext>
                </a:extLst>
              </a:tr>
              <a:tr h="638577">
                <a:tc>
                  <a:txBody>
                    <a:bodyPr/>
                    <a:lstStyle/>
                    <a:p>
                      <a:r>
                        <a:rPr lang="en-US" dirty="0"/>
                        <a:t>1</a:t>
                      </a:r>
                    </a:p>
                  </a:txBody>
                  <a:tcPr/>
                </a:tc>
                <a:tc>
                  <a:txBody>
                    <a:bodyPr/>
                    <a:lstStyle/>
                    <a:p>
                      <a:r>
                        <a:rPr lang="en-US" dirty="0"/>
                        <a:t>Data storage on local Internal / hard drive</a:t>
                      </a:r>
                    </a:p>
                  </a:txBody>
                  <a:tcPr/>
                </a:tc>
                <a:tc>
                  <a:txBody>
                    <a:bodyPr/>
                    <a:lstStyle/>
                    <a:p>
                      <a:r>
                        <a:rPr lang="en-US" dirty="0"/>
                        <a:t>Data storage in the cloud or external server</a:t>
                      </a:r>
                    </a:p>
                  </a:txBody>
                  <a:tcPr/>
                </a:tc>
                <a:extLst>
                  <a:ext uri="{0D108BD9-81ED-4DB2-BD59-A6C34878D82A}">
                    <a16:rowId xmlns:a16="http://schemas.microsoft.com/office/drawing/2014/main" val="10001"/>
                  </a:ext>
                </a:extLst>
              </a:tr>
              <a:tr h="638577">
                <a:tc>
                  <a:txBody>
                    <a:bodyPr/>
                    <a:lstStyle/>
                    <a:p>
                      <a:r>
                        <a:rPr lang="en-US" dirty="0"/>
                        <a:t>2</a:t>
                      </a:r>
                    </a:p>
                  </a:txBody>
                  <a:tcPr/>
                </a:tc>
                <a:tc>
                  <a:txBody>
                    <a:bodyPr/>
                    <a:lstStyle/>
                    <a:p>
                      <a:r>
                        <a:rPr lang="en-US" dirty="0"/>
                        <a:t>Extra storage – pay for hardware, no unlimited storage</a:t>
                      </a:r>
                    </a:p>
                  </a:txBody>
                  <a:tcPr/>
                </a:tc>
                <a:tc>
                  <a:txBody>
                    <a:bodyPr/>
                    <a:lstStyle/>
                    <a:p>
                      <a:r>
                        <a:rPr lang="en-US" dirty="0"/>
                        <a:t>Unlimited</a:t>
                      </a:r>
                      <a:r>
                        <a:rPr lang="en-US" baseline="0" dirty="0"/>
                        <a:t> storage – no extra hardware required</a:t>
                      </a:r>
                      <a:endParaRPr lang="en-US" dirty="0"/>
                    </a:p>
                  </a:txBody>
                  <a:tcPr/>
                </a:tc>
                <a:extLst>
                  <a:ext uri="{0D108BD9-81ED-4DB2-BD59-A6C34878D82A}">
                    <a16:rowId xmlns:a16="http://schemas.microsoft.com/office/drawing/2014/main" val="10002"/>
                  </a:ext>
                </a:extLst>
              </a:tr>
              <a:tr h="638577">
                <a:tc>
                  <a:txBody>
                    <a:bodyPr/>
                    <a:lstStyle/>
                    <a:p>
                      <a:r>
                        <a:rPr lang="en-US" dirty="0"/>
                        <a:t>3</a:t>
                      </a:r>
                    </a:p>
                  </a:txBody>
                  <a:tcPr/>
                </a:tc>
                <a:tc>
                  <a:txBody>
                    <a:bodyPr/>
                    <a:lstStyle/>
                    <a:p>
                      <a:r>
                        <a:rPr lang="en-US" dirty="0"/>
                        <a:t>For hardware configuration, you may hire expert</a:t>
                      </a:r>
                    </a:p>
                  </a:txBody>
                  <a:tcPr/>
                </a:tc>
                <a:tc>
                  <a:txBody>
                    <a:bodyPr/>
                    <a:lstStyle/>
                    <a:p>
                      <a:r>
                        <a:rPr lang="en-US" dirty="0"/>
                        <a:t>No need to do hardware configuration – dynamic resources</a:t>
                      </a:r>
                    </a:p>
                  </a:txBody>
                  <a:tcPr/>
                </a:tc>
                <a:extLst>
                  <a:ext uri="{0D108BD9-81ED-4DB2-BD59-A6C34878D82A}">
                    <a16:rowId xmlns:a16="http://schemas.microsoft.com/office/drawing/2014/main" val="10003"/>
                  </a:ext>
                </a:extLst>
              </a:tr>
              <a:tr h="638577">
                <a:tc>
                  <a:txBody>
                    <a:bodyPr/>
                    <a:lstStyle/>
                    <a:p>
                      <a:r>
                        <a:rPr lang="en-US" dirty="0"/>
                        <a:t>4</a:t>
                      </a:r>
                    </a:p>
                  </a:txBody>
                  <a:tcPr/>
                </a:tc>
                <a:tc>
                  <a:txBody>
                    <a:bodyPr/>
                    <a:lstStyle/>
                    <a:p>
                      <a:r>
                        <a:rPr lang="en-US" dirty="0"/>
                        <a:t>Pay for power, electricity, AC cooling</a:t>
                      </a:r>
                      <a:r>
                        <a:rPr lang="en-US" baseline="0" dirty="0"/>
                        <a:t> etc.</a:t>
                      </a:r>
                      <a:r>
                        <a:rPr lang="en-US" dirty="0"/>
                        <a:t> </a:t>
                      </a:r>
                    </a:p>
                  </a:txBody>
                  <a:tcPr/>
                </a:tc>
                <a:tc>
                  <a:txBody>
                    <a:bodyPr/>
                    <a:lstStyle/>
                    <a:p>
                      <a:r>
                        <a:rPr lang="en-US" dirty="0"/>
                        <a:t>No expense on power, electricity, AC cooling</a:t>
                      </a:r>
                      <a:r>
                        <a:rPr lang="en-US" baseline="0" dirty="0"/>
                        <a:t> etc.</a:t>
                      </a:r>
                      <a:r>
                        <a:rPr lang="en-US" dirty="0"/>
                        <a:t> </a:t>
                      </a:r>
                    </a:p>
                  </a:txBody>
                  <a:tcPr/>
                </a:tc>
                <a:extLst>
                  <a:ext uri="{0D108BD9-81ED-4DB2-BD59-A6C34878D82A}">
                    <a16:rowId xmlns:a16="http://schemas.microsoft.com/office/drawing/2014/main" val="10004"/>
                  </a:ext>
                </a:extLst>
              </a:tr>
              <a:tr h="638577">
                <a:tc>
                  <a:txBody>
                    <a:bodyPr/>
                    <a:lstStyle/>
                    <a:p>
                      <a:r>
                        <a:rPr lang="en-US" dirty="0"/>
                        <a:t>5</a:t>
                      </a:r>
                    </a:p>
                  </a:txBody>
                  <a:tcPr/>
                </a:tc>
                <a:tc>
                  <a:txBody>
                    <a:bodyPr/>
                    <a:lstStyle/>
                    <a:p>
                      <a:r>
                        <a:rPr lang="en-US" dirty="0"/>
                        <a:t>If you need to add new server it will take few days and more charges apply.</a:t>
                      </a:r>
                    </a:p>
                  </a:txBody>
                  <a:tcPr/>
                </a:tc>
                <a:tc>
                  <a:txBody>
                    <a:bodyPr/>
                    <a:lstStyle/>
                    <a:p>
                      <a:r>
                        <a:rPr lang="en-US" dirty="0"/>
                        <a:t>Pay for use, dynamic resources allocation.</a:t>
                      </a:r>
                    </a:p>
                  </a:txBody>
                  <a:tcPr/>
                </a:tc>
                <a:extLst>
                  <a:ext uri="{0D108BD9-81ED-4DB2-BD59-A6C34878D82A}">
                    <a16:rowId xmlns:a16="http://schemas.microsoft.com/office/drawing/2014/main" val="10005"/>
                  </a:ext>
                </a:extLst>
              </a:tr>
              <a:tr h="638577">
                <a:tc>
                  <a:txBody>
                    <a:bodyPr/>
                    <a:lstStyle/>
                    <a:p>
                      <a:r>
                        <a:rPr lang="en-US" dirty="0"/>
                        <a:t>6</a:t>
                      </a:r>
                    </a:p>
                  </a:txBody>
                  <a:tcPr/>
                </a:tc>
                <a:tc>
                  <a:txBody>
                    <a:bodyPr/>
                    <a:lstStyle/>
                    <a:p>
                      <a:r>
                        <a:rPr lang="en-US" dirty="0"/>
                        <a:t>Fixed charges – installation, hardware</a:t>
                      </a:r>
                      <a:r>
                        <a:rPr lang="en-US" baseline="0" dirty="0"/>
                        <a:t> used.</a:t>
                      </a:r>
                      <a:endParaRPr lang="en-US" dirty="0"/>
                    </a:p>
                  </a:txBody>
                  <a:tcPr/>
                </a:tc>
                <a:tc>
                  <a:txBody>
                    <a:bodyPr/>
                    <a:lstStyle/>
                    <a:p>
                      <a:r>
                        <a:rPr lang="en-US" dirty="0"/>
                        <a:t>If resources are use less, then pay less</a:t>
                      </a:r>
                    </a:p>
                  </a:txBody>
                  <a:tcPr/>
                </a:tc>
                <a:extLst>
                  <a:ext uri="{0D108BD9-81ED-4DB2-BD59-A6C34878D82A}">
                    <a16:rowId xmlns:a16="http://schemas.microsoft.com/office/drawing/2014/main" val="10006"/>
                  </a:ext>
                </a:extLst>
              </a:tr>
              <a:tr h="638577">
                <a:tc>
                  <a:txBody>
                    <a:bodyPr/>
                    <a:lstStyle/>
                    <a:p>
                      <a:r>
                        <a:rPr lang="en-US" dirty="0"/>
                        <a:t>7</a:t>
                      </a:r>
                    </a:p>
                  </a:txBody>
                  <a:tcPr/>
                </a:tc>
                <a:tc>
                  <a:txBody>
                    <a:bodyPr/>
                    <a:lstStyle/>
                    <a:p>
                      <a:r>
                        <a:rPr lang="en-US" dirty="0"/>
                        <a:t>Lack of isolation – high risk of security and poor performance.</a:t>
                      </a:r>
                    </a:p>
                  </a:txBody>
                  <a:tcPr/>
                </a:tc>
                <a:tc>
                  <a:txBody>
                    <a:bodyPr/>
                    <a:lstStyle/>
                    <a:p>
                      <a:r>
                        <a:rPr lang="en-US" dirty="0"/>
                        <a:t>No need</a:t>
                      </a:r>
                      <a:r>
                        <a:rPr lang="en-US" baseline="0" dirty="0"/>
                        <a:t> to worry about security / loss of data.</a:t>
                      </a:r>
                      <a:endParaRPr lang="en-US" dirty="0"/>
                    </a:p>
                  </a:txBody>
                  <a:tcPr/>
                </a:tc>
                <a:extLst>
                  <a:ext uri="{0D108BD9-81ED-4DB2-BD59-A6C34878D82A}">
                    <a16:rowId xmlns:a16="http://schemas.microsoft.com/office/drawing/2014/main" val="10007"/>
                  </a:ext>
                </a:extLst>
              </a:tr>
              <a:tr h="364901">
                <a:tc>
                  <a:txBody>
                    <a:bodyPr/>
                    <a:lstStyle/>
                    <a:p>
                      <a:r>
                        <a:rPr lang="en-US" dirty="0"/>
                        <a:t>8</a:t>
                      </a:r>
                    </a:p>
                  </a:txBody>
                  <a:tcPr/>
                </a:tc>
                <a:tc>
                  <a:txBody>
                    <a:bodyPr/>
                    <a:lstStyle/>
                    <a:p>
                      <a:r>
                        <a:rPr lang="en-US" dirty="0"/>
                        <a:t>Backup and recovery take risky.</a:t>
                      </a:r>
                    </a:p>
                  </a:txBody>
                  <a:tcPr/>
                </a:tc>
                <a:tc>
                  <a:txBody>
                    <a:bodyPr/>
                    <a:lstStyle/>
                    <a:p>
                      <a:r>
                        <a:rPr lang="en-US" dirty="0"/>
                        <a:t>Backup and recovery very easy.</a:t>
                      </a:r>
                    </a:p>
                  </a:txBody>
                  <a:tcPr/>
                </a:tc>
                <a:extLst>
                  <a:ext uri="{0D108BD9-81ED-4DB2-BD59-A6C34878D82A}">
                    <a16:rowId xmlns:a16="http://schemas.microsoft.com/office/drawing/2014/main" val="10008"/>
                  </a:ext>
                </a:extLst>
              </a:tr>
              <a:tr h="638577">
                <a:tc>
                  <a:txBody>
                    <a:bodyPr/>
                    <a:lstStyle/>
                    <a:p>
                      <a:r>
                        <a:rPr lang="en-US" dirty="0"/>
                        <a:t>9</a:t>
                      </a:r>
                    </a:p>
                  </a:txBody>
                  <a:tcPr/>
                </a:tc>
                <a:tc>
                  <a:txBody>
                    <a:bodyPr/>
                    <a:lstStyle/>
                    <a:p>
                      <a:r>
                        <a:rPr lang="en-US" dirty="0"/>
                        <a:t>Extra pay for software installation &amp; upgrade.</a:t>
                      </a:r>
                    </a:p>
                  </a:txBody>
                  <a:tcPr/>
                </a:tc>
                <a:tc>
                  <a:txBody>
                    <a:bodyPr/>
                    <a:lstStyle/>
                    <a:p>
                      <a:r>
                        <a:rPr lang="en-US" dirty="0"/>
                        <a:t>Automatic software upgrade available</a:t>
                      </a:r>
                    </a:p>
                  </a:txBody>
                  <a:tcPr/>
                </a:tc>
                <a:extLst>
                  <a:ext uri="{0D108BD9-81ED-4DB2-BD59-A6C34878D82A}">
                    <a16:rowId xmlns:a16="http://schemas.microsoft.com/office/drawing/2014/main" val="10009"/>
                  </a:ext>
                </a:extLst>
              </a:tr>
              <a:tr h="638577">
                <a:tc>
                  <a:txBody>
                    <a:bodyPr/>
                    <a:lstStyle/>
                    <a:p>
                      <a:r>
                        <a:rPr lang="en-US" dirty="0"/>
                        <a:t>10</a:t>
                      </a:r>
                    </a:p>
                  </a:txBody>
                  <a:tcPr/>
                </a:tc>
                <a:tc>
                  <a:txBody>
                    <a:bodyPr/>
                    <a:lstStyle/>
                    <a:p>
                      <a:r>
                        <a:rPr lang="en-US" dirty="0"/>
                        <a:t>Pay for extra hardware &amp; other resources</a:t>
                      </a:r>
                    </a:p>
                  </a:txBody>
                  <a:tcPr/>
                </a:tc>
                <a:tc>
                  <a:txBody>
                    <a:bodyPr/>
                    <a:lstStyle/>
                    <a:p>
                      <a:r>
                        <a:rPr lang="en-US" dirty="0"/>
                        <a:t>On demand resources</a:t>
                      </a:r>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r>
              <a:rPr lang="en-US" b="1" dirty="0"/>
              <a:t>Platform as a Service | PaaS</a:t>
            </a:r>
          </a:p>
          <a:p>
            <a:pPr marL="0" indent="0" algn="just">
              <a:buNone/>
            </a:pPr>
            <a:r>
              <a:rPr lang="en-US" dirty="0"/>
              <a:t>Platform as a Service (PaaS) provides a runtime environment. It allows programmers to easily create, test, run, and deploy web applications. You can purchase these applications from a cloud 	service provider on a pay-as-per use basis and 	access them using the Internet connection. In PaaS, back end scalability is managed by the cloud service provider, so end- users do not need to worry about managing the infrastructure.</a:t>
            </a:r>
          </a:p>
          <a:p>
            <a:pPr marL="0" indent="0" algn="just">
              <a:buNone/>
            </a:pPr>
            <a:r>
              <a:rPr lang="en-US" dirty="0"/>
              <a:t>	PaaS includes infrastructure (servers, storage, and 	networking) and platform (middleware, 	development tools, database management 	systems, business intelligence, and more) to 	support the web application life cycle.</a:t>
            </a:r>
          </a:p>
          <a:p>
            <a:pPr marL="0" indent="0">
              <a:buNone/>
            </a:pPr>
            <a:r>
              <a:rPr lang="en-US" b="1" dirty="0"/>
              <a:t>Example:</a:t>
            </a:r>
            <a:r>
              <a:rPr lang="en-US" dirty="0"/>
              <a:t> Google App Engine, Force.com, </a:t>
            </a:r>
            <a:r>
              <a:rPr lang="en-US" dirty="0" err="1"/>
              <a:t>Joyent</a:t>
            </a:r>
            <a:r>
              <a:rPr lang="en-US" dirty="0"/>
              <a:t>, Azure.</a:t>
            </a:r>
          </a:p>
          <a:p>
            <a:endParaRPr lang="en-US" dirty="0"/>
          </a:p>
        </p:txBody>
      </p:sp>
    </p:spTree>
    <p:extLst>
      <p:ext uri="{BB962C8B-B14F-4D97-AF65-F5344CB8AC3E}">
        <p14:creationId xmlns:p14="http://schemas.microsoft.com/office/powerpoint/2010/main" val="4239648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lstStyle/>
          <a:p>
            <a:r>
              <a:rPr lang="en-US" dirty="0"/>
              <a:t>The following diagram shows how PaaS offers an API and development tools to the developers and how it helps the end user to access business applications.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28801"/>
            <a:ext cx="6781800" cy="4461164"/>
          </a:xfrm>
          <a:prstGeom prst="rect">
            <a:avLst/>
          </a:prstGeom>
        </p:spPr>
      </p:pic>
    </p:spTree>
    <p:extLst>
      <p:ext uri="{BB962C8B-B14F-4D97-AF65-F5344CB8AC3E}">
        <p14:creationId xmlns:p14="http://schemas.microsoft.com/office/powerpoint/2010/main" val="3261027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85000" lnSpcReduction="20000"/>
          </a:bodyPr>
          <a:lstStyle/>
          <a:p>
            <a:r>
              <a:rPr lang="en-US" dirty="0"/>
              <a:t>PaaS providers provide the Programming languages, Application frameworks, Databases, and Other tools:</a:t>
            </a:r>
          </a:p>
          <a:p>
            <a:r>
              <a:rPr lang="en-US" b="1" dirty="0"/>
              <a:t>Programming languages</a:t>
            </a:r>
          </a:p>
          <a:p>
            <a:pPr marL="0" indent="0">
              <a:buNone/>
            </a:pPr>
            <a:r>
              <a:rPr lang="en-US" dirty="0"/>
              <a:t>PaaS providers provide various programming languages for the developers to develop the applications. Some popular programming languages provided by PaaS providers are Java, PHP, Ruby, Perl, and Go.</a:t>
            </a:r>
          </a:p>
          <a:p>
            <a:r>
              <a:rPr lang="en-US" dirty="0"/>
              <a:t>2. </a:t>
            </a:r>
            <a:r>
              <a:rPr lang="en-US" b="1" dirty="0"/>
              <a:t>Application frameworks</a:t>
            </a:r>
          </a:p>
          <a:p>
            <a:pPr marL="0" indent="0">
              <a:buNone/>
            </a:pPr>
            <a:r>
              <a:rPr lang="en-US" dirty="0"/>
              <a:t>PaaS providers provide application frameworks to easily understand the application development. Some popular application frameworks provided by PaaS providers are Node.js, Drupal, Joomla, WordPress, Spring, Play, Rack, and Zend.</a:t>
            </a:r>
          </a:p>
          <a:p>
            <a:r>
              <a:rPr lang="en-US" dirty="0"/>
              <a:t>3</a:t>
            </a:r>
            <a:r>
              <a:rPr lang="en-US" b="1" dirty="0"/>
              <a:t>. Databases</a:t>
            </a:r>
          </a:p>
          <a:p>
            <a:pPr marL="0" indent="0">
              <a:buNone/>
            </a:pPr>
            <a:r>
              <a:rPr lang="en-US" dirty="0"/>
              <a:t>PaaS providers provide various databases such as </a:t>
            </a:r>
            <a:r>
              <a:rPr lang="en-US" dirty="0" err="1"/>
              <a:t>ClearDB</a:t>
            </a:r>
            <a:r>
              <a:rPr lang="en-US" dirty="0"/>
              <a:t>, PostgreSQL, MongoDB, and </a:t>
            </a:r>
            <a:r>
              <a:rPr lang="en-US" dirty="0" err="1"/>
              <a:t>Redis</a:t>
            </a:r>
            <a:r>
              <a:rPr lang="en-US" dirty="0"/>
              <a:t> to communicate with the applications.</a:t>
            </a:r>
          </a:p>
          <a:p>
            <a:r>
              <a:rPr lang="en-US" dirty="0"/>
              <a:t>4. </a:t>
            </a:r>
            <a:r>
              <a:rPr lang="en-US" b="1" dirty="0"/>
              <a:t>Other tools</a:t>
            </a:r>
          </a:p>
          <a:p>
            <a:pPr marL="0" indent="0">
              <a:buNone/>
            </a:pPr>
            <a:r>
              <a:rPr lang="en-US" dirty="0"/>
              <a:t>PaaS providers provide various other tools that are required to develop, test, and deploy the applications.</a:t>
            </a:r>
          </a:p>
          <a:p>
            <a:endParaRPr lang="en-US" dirty="0"/>
          </a:p>
        </p:txBody>
      </p:sp>
    </p:spTree>
    <p:extLst>
      <p:ext uri="{BB962C8B-B14F-4D97-AF65-F5344CB8AC3E}">
        <p14:creationId xmlns:p14="http://schemas.microsoft.com/office/powerpoint/2010/main" val="28598135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fontScale="77500" lnSpcReduction="20000"/>
          </a:bodyPr>
          <a:lstStyle/>
          <a:p>
            <a:pPr marL="0" indent="0">
              <a:buNone/>
            </a:pPr>
            <a:r>
              <a:rPr lang="en-US" b="1" dirty="0"/>
              <a:t>Advantages of PaaS</a:t>
            </a:r>
          </a:p>
          <a:p>
            <a:pPr marL="0" indent="0">
              <a:buNone/>
            </a:pPr>
            <a:r>
              <a:rPr lang="en-US" dirty="0"/>
              <a:t>There are the following advantages of PaaS -</a:t>
            </a:r>
          </a:p>
          <a:p>
            <a:r>
              <a:rPr lang="en-US" b="1" dirty="0"/>
              <a:t>1) Simplified Development</a:t>
            </a:r>
            <a:endParaRPr lang="en-US" dirty="0"/>
          </a:p>
          <a:p>
            <a:pPr marL="0" indent="0">
              <a:buNone/>
            </a:pPr>
            <a:r>
              <a:rPr lang="en-US" dirty="0"/>
              <a:t>PaaS allows developers to focus on development and innovation without worrying about infrastructure management.</a:t>
            </a:r>
          </a:p>
          <a:p>
            <a:r>
              <a:rPr lang="en-US" b="1" dirty="0"/>
              <a:t>2) Lower risk</a:t>
            </a:r>
            <a:endParaRPr lang="en-US" dirty="0"/>
          </a:p>
          <a:p>
            <a:pPr marL="0" indent="0">
              <a:buNone/>
            </a:pPr>
            <a:r>
              <a:rPr lang="en-US" dirty="0"/>
              <a:t>No need for up-front investment in hardware and software. Developers only need a PC and an internet connection to start building applications.</a:t>
            </a:r>
          </a:p>
          <a:p>
            <a:r>
              <a:rPr lang="en-US" b="1" dirty="0"/>
              <a:t>3) Prebuilt business functionality</a:t>
            </a:r>
            <a:endParaRPr lang="en-US" dirty="0"/>
          </a:p>
          <a:p>
            <a:pPr marL="0" indent="0">
              <a:buNone/>
            </a:pPr>
            <a:r>
              <a:rPr lang="en-US" dirty="0"/>
              <a:t>Some PaaS vendors also provide already defined business functionality so that users can avoid building everything from very scratch and hence can directly start the projects only.</a:t>
            </a:r>
          </a:p>
          <a:p>
            <a:r>
              <a:rPr lang="en-US" b="1" dirty="0"/>
              <a:t>4) Instant community</a:t>
            </a:r>
            <a:endParaRPr lang="en-US" dirty="0"/>
          </a:p>
          <a:p>
            <a:pPr marL="0" indent="0">
              <a:buNone/>
            </a:pPr>
            <a:r>
              <a:rPr lang="en-US" dirty="0"/>
              <a:t>PaaS vendors frequently provide online communities where the developer can get the ideas to share experiences and seek advice from others.</a:t>
            </a:r>
          </a:p>
          <a:p>
            <a:r>
              <a:rPr lang="en-US" b="1" dirty="0"/>
              <a:t>5) Scalability</a:t>
            </a:r>
            <a:endParaRPr lang="en-US" dirty="0"/>
          </a:p>
          <a:p>
            <a:pPr marL="0" indent="0">
              <a:buNone/>
            </a:pPr>
            <a:r>
              <a:rPr lang="en-US" dirty="0"/>
              <a:t>Applications deployed can scale from one to thousands of users without any changes to the applications.</a:t>
            </a:r>
          </a:p>
          <a:p>
            <a:endParaRPr lang="en-US" dirty="0"/>
          </a:p>
        </p:txBody>
      </p:sp>
    </p:spTree>
    <p:extLst>
      <p:ext uri="{BB962C8B-B14F-4D97-AF65-F5344CB8AC3E}">
        <p14:creationId xmlns:p14="http://schemas.microsoft.com/office/powerpoint/2010/main" val="11337138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fontScale="92500" lnSpcReduction="20000"/>
          </a:bodyPr>
          <a:lstStyle/>
          <a:p>
            <a:pPr marL="0" indent="0">
              <a:buNone/>
            </a:pPr>
            <a:r>
              <a:rPr lang="en-US" b="1" dirty="0"/>
              <a:t>Disadvantages of PaaS</a:t>
            </a:r>
            <a:r>
              <a:rPr lang="en-US" dirty="0"/>
              <a:t>:</a:t>
            </a:r>
          </a:p>
          <a:p>
            <a:r>
              <a:rPr lang="en-US" b="1" dirty="0"/>
              <a:t>Vendor lock-in</a:t>
            </a:r>
            <a:endParaRPr lang="en-US" dirty="0"/>
          </a:p>
          <a:p>
            <a:pPr marL="0" indent="0">
              <a:buNone/>
            </a:pPr>
            <a:r>
              <a:rPr lang="en-US" dirty="0"/>
              <a:t>One has to write the applications according to the platform provided by the PaaS vendor, so the migration of an application to another PaaS vendor would be a problem.</a:t>
            </a:r>
          </a:p>
          <a:p>
            <a:pPr marL="0" indent="0">
              <a:buNone/>
            </a:pPr>
            <a:r>
              <a:rPr lang="en-US" dirty="0"/>
              <a:t>For example, an application written in Python against API of Google, and using App Engine of Google is likely to work only in that environment.</a:t>
            </a:r>
          </a:p>
          <a:p>
            <a:r>
              <a:rPr lang="en-US" b="1" dirty="0"/>
              <a:t>2) Data Privacy</a:t>
            </a:r>
            <a:endParaRPr lang="en-US" dirty="0"/>
          </a:p>
          <a:p>
            <a:pPr marL="0" indent="0">
              <a:buNone/>
            </a:pPr>
            <a:r>
              <a:rPr lang="en-US" dirty="0"/>
              <a:t>Corporate data, whether it can be critical or not, will be private, so if it is not located within the walls of the company, there can be a risk in terms of privacy of data.</a:t>
            </a:r>
          </a:p>
          <a:p>
            <a:r>
              <a:rPr lang="en-US" b="1" dirty="0"/>
              <a:t>3) Integration with the rest of the systems applications</a:t>
            </a:r>
            <a:endParaRPr lang="en-US" dirty="0"/>
          </a:p>
          <a:p>
            <a:pPr marL="0" indent="0">
              <a:buNone/>
            </a:pPr>
            <a:r>
              <a:rPr lang="en-US" dirty="0"/>
              <a:t>It may happen that some applications are local, and some are in the cloud. So there will be chances of increased complexity when we want to use data which in the cloud with the local data.</a:t>
            </a:r>
          </a:p>
          <a:p>
            <a:pPr marL="0" indent="0">
              <a:buNone/>
            </a:pPr>
            <a:endParaRPr lang="en-US" dirty="0"/>
          </a:p>
        </p:txBody>
      </p:sp>
    </p:spTree>
    <p:extLst>
      <p:ext uri="{BB962C8B-B14F-4D97-AF65-F5344CB8AC3E}">
        <p14:creationId xmlns:p14="http://schemas.microsoft.com/office/powerpoint/2010/main" val="14104940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lstStyle/>
          <a:p>
            <a:r>
              <a:rPr lang="en-US" b="1" dirty="0"/>
              <a:t>What is Software-as-a-Service (SaaS)?</a:t>
            </a:r>
          </a:p>
          <a:p>
            <a:pPr marL="0" indent="0" algn="just">
              <a:buNone/>
            </a:pPr>
            <a:r>
              <a:rPr lang="en-US" dirty="0"/>
              <a:t>Software-as-a-Service, or SaaS for short, is a cloud-based method of providing software to users. SaaS users subscribe to an application rather than purchasing it once and installing it. Users can log into and use a SaaS application from any compatible device over the Internet. The actual application runs in </a:t>
            </a:r>
            <a:r>
              <a:rPr lang="en-US" u="sng" dirty="0"/>
              <a:t>cloud</a:t>
            </a:r>
            <a:r>
              <a:rPr lang="en-US" dirty="0"/>
              <a:t> servers that may be far removed from a user's location.</a:t>
            </a:r>
          </a:p>
          <a:p>
            <a:endParaRPr lang="en-US" dirty="0"/>
          </a:p>
        </p:txBody>
      </p:sp>
    </p:spTree>
    <p:extLst>
      <p:ext uri="{BB962C8B-B14F-4D97-AF65-F5344CB8AC3E}">
        <p14:creationId xmlns:p14="http://schemas.microsoft.com/office/powerpoint/2010/main" val="39321865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457200"/>
            <a:ext cx="8229600" cy="5486399"/>
          </a:xfrm>
          <a:prstGeom prst="rect">
            <a:avLst/>
          </a:prstGeom>
        </p:spPr>
      </p:pic>
    </p:spTree>
    <p:extLst>
      <p:ext uri="{BB962C8B-B14F-4D97-AF65-F5344CB8AC3E}">
        <p14:creationId xmlns:p14="http://schemas.microsoft.com/office/powerpoint/2010/main" val="34746972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4025" y="497754"/>
            <a:ext cx="8229600" cy="5943600"/>
          </a:xfrm>
        </p:spPr>
        <p:txBody>
          <a:bodyPr>
            <a:normAutofit fontScale="92500" lnSpcReduction="20000"/>
          </a:bodyPr>
          <a:lstStyle/>
          <a:p>
            <a:pPr algn="just"/>
            <a:r>
              <a:rPr lang="en-US" dirty="0"/>
              <a:t>A SaaS application may be accessed through a browser or through an app. Online email applications that users access through a browser, such as Gmail and Office 365, are common examples of SaaS applications.</a:t>
            </a:r>
          </a:p>
          <a:p>
            <a:pPr algn="just"/>
            <a:r>
              <a:rPr lang="en-US" dirty="0"/>
              <a:t>The difference between SaaS and a software installation on a user's computer is somewhat like the difference between streaming a TV show online and buying all the seasons of the TV show on DVD.</a:t>
            </a:r>
          </a:p>
          <a:p>
            <a:pPr algn="just"/>
            <a:r>
              <a:rPr lang="en-US" dirty="0"/>
              <a:t>Someone who buys a TV show on DVD only needs to pay for it once; however, they will need to store and maintain the DVDs, and if they change their hardware – for instance, if they replace their DVD player with a Blu-ray player – then they will need to purchase the physical media again. Streaming the show instead means a third party handles all the storage and upgrades, and all a user needs to do is press play. However, streaming is dependent on an Internet connection, and users typically need to pay a recurring monthly fee to maintain their access.</a:t>
            </a:r>
          </a:p>
          <a:p>
            <a:pPr marL="0" indent="0">
              <a:buNone/>
            </a:pPr>
            <a:endParaRPr lang="en-US" dirty="0"/>
          </a:p>
        </p:txBody>
      </p:sp>
      <p:sp>
        <p:nvSpPr>
          <p:cNvPr id="10" name="AutoShape 2" descr="SaaS availability"/>
          <p:cNvSpPr>
            <a:spLocks noChangeAspect="1" noChangeArrowheads="1"/>
          </p:cNvSpPr>
          <p:nvPr/>
        </p:nvSpPr>
        <p:spPr bwMode="auto">
          <a:xfrm>
            <a:off x="152400" y="-277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623054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533400"/>
            <a:ext cx="8229600" cy="5410200"/>
          </a:xfrm>
          <a:prstGeom prst="rect">
            <a:avLst/>
          </a:prstGeom>
        </p:spPr>
      </p:pic>
    </p:spTree>
    <p:extLst>
      <p:ext uri="{BB962C8B-B14F-4D97-AF65-F5344CB8AC3E}">
        <p14:creationId xmlns:p14="http://schemas.microsoft.com/office/powerpoint/2010/main" val="3021392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lstStyle/>
          <a:p>
            <a:pPr marL="0" indent="0">
              <a:buNone/>
            </a:pPr>
            <a:r>
              <a:rPr lang="en-US" b="1" dirty="0"/>
              <a:t>What does 'as a service' mean</a:t>
            </a:r>
            <a:r>
              <a:rPr lang="en-US" dirty="0"/>
              <a:t>?</a:t>
            </a:r>
          </a:p>
          <a:p>
            <a:pPr algn="just"/>
            <a:r>
              <a:rPr lang="en-US" dirty="0"/>
              <a:t>Consider the difference between valet parking and renting a parking spot. Valet parking is a service, while a parking spot is a product, even though both provide the same benefit to the customer: a place to leave their car.</a:t>
            </a:r>
          </a:p>
          <a:p>
            <a:pPr algn="just"/>
            <a:r>
              <a:rPr lang="en-US" dirty="0"/>
              <a:t>Traditionally, software vendors sold their software to users as a product. However, in the SaaS model they actively provide and maintain the software for their users, via the cloud. They host and maintain the databases and code necessary for the application to run, and they run the application on their servers. Thus, SaaS is more like a service than a product.</a:t>
            </a:r>
          </a:p>
          <a:p>
            <a:endParaRPr lang="en-US" dirty="0"/>
          </a:p>
        </p:txBody>
      </p:sp>
    </p:spTree>
    <p:extLst>
      <p:ext uri="{BB962C8B-B14F-4D97-AF65-F5344CB8AC3E}">
        <p14:creationId xmlns:p14="http://schemas.microsoft.com/office/powerpoint/2010/main" val="406358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6019800"/>
          </a:xfrm>
        </p:spPr>
        <p:txBody>
          <a:bodyPr>
            <a:normAutofit fontScale="92500" lnSpcReduction="20000"/>
          </a:bodyPr>
          <a:lstStyle/>
          <a:p>
            <a:r>
              <a:rPr lang="en-US" b="1" dirty="0"/>
              <a:t>Cloud Computing architecture</a:t>
            </a:r>
            <a:r>
              <a:rPr lang="en-US" dirty="0"/>
              <a:t>:</a:t>
            </a:r>
          </a:p>
          <a:p>
            <a:pPr algn="just">
              <a:buNone/>
            </a:pPr>
            <a:r>
              <a:rPr lang="en-US" dirty="0"/>
              <a:t>	Cloud Computing architecture comprises of many cloud components, which are loosely coupled. We can broadly divide the cloud architecture into two parts:</a:t>
            </a:r>
          </a:p>
          <a:p>
            <a:r>
              <a:rPr lang="en-US" dirty="0"/>
              <a:t>Front End</a:t>
            </a:r>
          </a:p>
          <a:p>
            <a:r>
              <a:rPr lang="en-US" dirty="0"/>
              <a:t>Back End</a:t>
            </a:r>
          </a:p>
          <a:p>
            <a:pPr algn="just">
              <a:buNone/>
            </a:pPr>
            <a:r>
              <a:rPr lang="en-US" dirty="0"/>
              <a:t>	Each of the ends is connected through a network, usually Internet.</a:t>
            </a:r>
          </a:p>
          <a:p>
            <a:r>
              <a:rPr lang="en-US" b="1" dirty="0"/>
              <a:t>Front End</a:t>
            </a:r>
          </a:p>
          <a:p>
            <a:pPr algn="just">
              <a:buNone/>
            </a:pPr>
            <a:r>
              <a:rPr lang="en-US" dirty="0"/>
              <a:t>	The </a:t>
            </a:r>
            <a:r>
              <a:rPr lang="en-US" b="1" dirty="0"/>
              <a:t>front end</a:t>
            </a:r>
            <a:r>
              <a:rPr lang="en-US" dirty="0"/>
              <a:t> refers to the client part of cloud computing system. It consists of interfaces and applications that are required to access the cloud computing platforms, Example - Web Browser.</a:t>
            </a:r>
          </a:p>
          <a:p>
            <a:r>
              <a:rPr lang="en-US" b="1" dirty="0"/>
              <a:t>Back End</a:t>
            </a:r>
          </a:p>
          <a:p>
            <a:pPr algn="just">
              <a:buNone/>
            </a:pPr>
            <a:r>
              <a:rPr lang="en-US" dirty="0"/>
              <a:t>	The </a:t>
            </a:r>
            <a:r>
              <a:rPr lang="en-US" b="1" dirty="0"/>
              <a:t>back End</a:t>
            </a:r>
            <a:r>
              <a:rPr lang="en-US" dirty="0"/>
              <a:t> refers to the cloud itself. It consists of all the resources required to provide cloud computing services. It comprises of huge data storage, virtual machines, security mechanism, services, deployment models, servers, etc.</a:t>
            </a:r>
          </a:p>
          <a:p>
            <a:pPr algn="just">
              <a:buNone/>
            </a:pPr>
            <a:endParaRPr lang="en-US" dirty="0"/>
          </a:p>
          <a:p>
            <a:pPr>
              <a:buNone/>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70000" lnSpcReduction="20000"/>
          </a:bodyPr>
          <a:lstStyle/>
          <a:p>
            <a:r>
              <a:rPr lang="en-US" b="1" dirty="0"/>
              <a:t>What is the cloud?</a:t>
            </a:r>
          </a:p>
          <a:p>
            <a:r>
              <a:rPr lang="en-US" dirty="0"/>
              <a:t>"The cloud" refers to remote web servers in various data centers that host databases and run application code. Cloud providers deliver their services to customers or end users via the Internet. </a:t>
            </a:r>
          </a:p>
          <a:p>
            <a:pPr marL="0" indent="0">
              <a:buNone/>
            </a:pPr>
            <a:endParaRPr lang="en-US" b="1" dirty="0"/>
          </a:p>
          <a:p>
            <a:pPr marL="0" indent="0">
              <a:buNone/>
            </a:pPr>
            <a:r>
              <a:rPr lang="en-US" b="1" dirty="0"/>
              <a:t>What are the advantages and disadvantages of using SaaS?</a:t>
            </a:r>
          </a:p>
          <a:p>
            <a:pPr algn="just"/>
            <a:r>
              <a:rPr lang="en-US" dirty="0"/>
              <a:t>The SaaS model has a number of pros and cons, although for modern businesses and users the pros of SaaS often outweigh the cons. Here are some of the advantages and disadvantages of using SaaS applications:</a:t>
            </a:r>
          </a:p>
          <a:p>
            <a:pPr marL="0" indent="0" algn="just">
              <a:buNone/>
            </a:pPr>
            <a:r>
              <a:rPr lang="en-US" b="1" dirty="0"/>
              <a:t>Advantage:</a:t>
            </a:r>
          </a:p>
          <a:p>
            <a:pPr algn="just"/>
            <a:r>
              <a:rPr lang="en-US" b="1" dirty="0"/>
              <a:t> Access from anywhere, on any device.</a:t>
            </a:r>
            <a:r>
              <a:rPr lang="en-US" dirty="0"/>
              <a:t> Typically, users can log into SaaS applications from any device and any location. This offers a great deal of flexibility – businesses can allow employees to operate all over the world, and users can access their files no matter they are. In addition, most users use multiple devices and replace them often; users don't need to reinstall SaaS applications or purchase new licenses each time they switch to a new device.</a:t>
            </a:r>
          </a:p>
          <a:p>
            <a:pPr algn="just"/>
            <a:r>
              <a:rPr lang="en-US" b="1" dirty="0"/>
              <a:t>No need for updates or installations.</a:t>
            </a:r>
            <a:r>
              <a:rPr lang="en-US" dirty="0"/>
              <a:t> The SaaS provider updates and patches the application on an ongoing basis.</a:t>
            </a:r>
          </a:p>
          <a:p>
            <a:pPr algn="just"/>
            <a:r>
              <a:rPr lang="en-US" b="1" dirty="0"/>
              <a:t>Scalability.</a:t>
            </a:r>
            <a:r>
              <a:rPr lang="en-US" dirty="0"/>
              <a:t> The SaaS provider handles scaling up the application, such as adding more database space or more compute power as usage increases.</a:t>
            </a:r>
          </a:p>
          <a:p>
            <a:pPr algn="just"/>
            <a:r>
              <a:rPr lang="en-US" b="1" dirty="0"/>
              <a:t>Cost savings.</a:t>
            </a:r>
            <a:r>
              <a:rPr lang="en-US" dirty="0"/>
              <a:t> SaaS cuts down on internal IT costs and overhead. The SaaS provider maintains the servers and infrastructure that support the application, and the only cost to a business is the subscription cost of the application.</a:t>
            </a:r>
          </a:p>
          <a:p>
            <a:endParaRPr lang="en-US" dirty="0"/>
          </a:p>
        </p:txBody>
      </p:sp>
    </p:spTree>
    <p:extLst>
      <p:ext uri="{BB962C8B-B14F-4D97-AF65-F5344CB8AC3E}">
        <p14:creationId xmlns:p14="http://schemas.microsoft.com/office/powerpoint/2010/main" val="31784696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77500" lnSpcReduction="20000"/>
          </a:bodyPr>
          <a:lstStyle/>
          <a:p>
            <a:r>
              <a:rPr lang="en-US" b="1" dirty="0"/>
              <a:t>Disadvantage: </a:t>
            </a:r>
          </a:p>
          <a:p>
            <a:pPr algn="just"/>
            <a:r>
              <a:rPr lang="en-US" b="1" dirty="0"/>
              <a:t>The need for stronger access control.</a:t>
            </a:r>
            <a:r>
              <a:rPr lang="en-US" dirty="0"/>
              <a:t> The increased accessibility of SaaS applications also means that verifying user identity and </a:t>
            </a:r>
            <a:r>
              <a:rPr lang="en-US" u="sng" dirty="0">
                <a:hlinkClick r:id="rId2"/>
              </a:rPr>
              <a:t>controlling access levels</a:t>
            </a:r>
            <a:r>
              <a:rPr lang="en-US" dirty="0"/>
              <a:t> becomes very important. With SaaS, organizational assets are no longer kept within an internal network, separate from the outside world. Instead, user access is based on user identity: if someone has the right login credentials, they are granted access. Strong identity verification thus becomes crucial.</a:t>
            </a:r>
          </a:p>
          <a:p>
            <a:pPr algn="just"/>
            <a:r>
              <a:rPr lang="en-US" b="1" dirty="0"/>
              <a:t>Vendor lock-in.</a:t>
            </a:r>
            <a:r>
              <a:rPr lang="en-US" dirty="0"/>
              <a:t> A business may become overly reliant on the SaaS application provider. It's time-consuming and expensive to move to a new application if an organization's entire database is stored within the old application.</a:t>
            </a:r>
          </a:p>
          <a:p>
            <a:pPr algn="just"/>
            <a:r>
              <a:rPr lang="en-US" b="1" dirty="0"/>
              <a:t>Disadvantage (for enterprises): Security and compliance.</a:t>
            </a:r>
            <a:r>
              <a:rPr lang="en-US" dirty="0"/>
              <a:t> With SaaS applications, the responsibility for protecting those applications and their data moves from internal IT teams to the external SaaS providers. For small to medium-sized businesses, this is less of a disadvantage, as large cloud providers typically have more resources for putting strong security in place. But this can be a challenge if a large business faces tight security or regulatory standards. In some cases businesses will be unable to assess their applications' security themselves, for instance by performing </a:t>
            </a:r>
            <a:r>
              <a:rPr lang="en-US" u="sng" dirty="0">
                <a:hlinkClick r:id="rId3"/>
              </a:rPr>
              <a:t>penetration testing</a:t>
            </a:r>
            <a:r>
              <a:rPr lang="en-US" dirty="0"/>
              <a:t>. Essentially, they have to take the external SaaS provider's word that the application is secure.</a:t>
            </a:r>
          </a:p>
          <a:p>
            <a:endParaRPr lang="en-US" dirty="0"/>
          </a:p>
        </p:txBody>
      </p:sp>
    </p:spTree>
    <p:extLst>
      <p:ext uri="{BB962C8B-B14F-4D97-AF65-F5344CB8AC3E}">
        <p14:creationId xmlns:p14="http://schemas.microsoft.com/office/powerpoint/2010/main" val="29233748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81000"/>
            <a:ext cx="8229600" cy="5943600"/>
          </a:xfrm>
        </p:spPr>
        <p:txBody>
          <a:bodyPr/>
          <a:lstStyle/>
          <a:p>
            <a:pPr algn="just"/>
            <a:r>
              <a:rPr lang="en-US" b="1" dirty="0"/>
              <a:t>Cloud Computing Stack</a:t>
            </a:r>
            <a:r>
              <a:rPr lang="en-US" dirty="0"/>
              <a:t>: </a:t>
            </a:r>
          </a:p>
          <a:p>
            <a:pPr algn="just"/>
            <a:r>
              <a:rPr lang="en-US" dirty="0"/>
              <a:t>Cloud computing is a broad term that describes a wide range of services. We can </a:t>
            </a:r>
            <a:r>
              <a:rPr lang="en-US" dirty="0" err="1"/>
              <a:t>categorise</a:t>
            </a:r>
            <a:r>
              <a:rPr lang="en-US" dirty="0"/>
              <a:t> cloud services into one of three offerings: software-as-a-service (</a:t>
            </a:r>
            <a:r>
              <a:rPr lang="en-US" dirty="0" err="1"/>
              <a:t>SaaS</a:t>
            </a:r>
            <a:r>
              <a:rPr lang="en-US" dirty="0"/>
              <a:t>), platform-as-a-service (</a:t>
            </a:r>
            <a:r>
              <a:rPr lang="en-US" dirty="0" err="1"/>
              <a:t>PaaS</a:t>
            </a:r>
            <a:r>
              <a:rPr lang="en-US" dirty="0"/>
              <a:t>) and infrastructure-as-a-service (</a:t>
            </a:r>
            <a:r>
              <a:rPr lang="en-US" dirty="0" err="1"/>
              <a:t>IaaS</a:t>
            </a:r>
            <a:r>
              <a:rPr lang="en-US" dirty="0"/>
              <a:t>). They are called ‘as a service’ because businesses purchase them as service products from third parties. Together, they are the </a:t>
            </a:r>
            <a:r>
              <a:rPr lang="en-US" b="1" dirty="0"/>
              <a:t>cloud computing stack</a:t>
            </a:r>
            <a:r>
              <a:rPr lang="en-US" dirty="0"/>
              <a:t>.</a:t>
            </a:r>
          </a:p>
          <a:p>
            <a:pPr algn="just"/>
            <a:r>
              <a:rPr lang="en-US" dirty="0" err="1"/>
              <a:t>SaaS</a:t>
            </a:r>
            <a:r>
              <a:rPr lang="en-US" dirty="0"/>
              <a:t> are used by end users such as employees in a business, programmers use </a:t>
            </a:r>
            <a:r>
              <a:rPr lang="en-US" dirty="0" err="1"/>
              <a:t>PaaS</a:t>
            </a:r>
            <a:r>
              <a:rPr lang="en-US" dirty="0"/>
              <a:t> for developing applications, and </a:t>
            </a:r>
            <a:r>
              <a:rPr lang="en-US" dirty="0" err="1"/>
              <a:t>IaaS</a:t>
            </a:r>
            <a:r>
              <a:rPr lang="en-US" dirty="0"/>
              <a:t> are used by network architects to design a firm’s IT systems</a:t>
            </a:r>
          </a:p>
        </p:txBody>
      </p:sp>
    </p:spTree>
    <p:extLst>
      <p:ext uri="{BB962C8B-B14F-4D97-AF65-F5344CB8AC3E}">
        <p14:creationId xmlns:p14="http://schemas.microsoft.com/office/powerpoint/2010/main" val="13701808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lstStyle/>
          <a:p>
            <a:pPr algn="just"/>
            <a:r>
              <a:rPr lang="en-US" dirty="0"/>
              <a:t>Cloud computing has commonly been referred to as a “stack” because it typically encompasses many different types of services which have been built on top of each other under a “cloud”. Cloud computing has been defined by the NIST (National Institute of Standards and Technology) as a model that enables on-demand access to a shared resource pool consisting of servers, networks, applications, services and storage which can be rapidly deployed with minimal management efforts. There are three different types of cloud computing services namely Platform as a Service or </a:t>
            </a:r>
            <a:r>
              <a:rPr lang="en-US" dirty="0" err="1"/>
              <a:t>PaaS</a:t>
            </a:r>
            <a:r>
              <a:rPr lang="en-US" dirty="0"/>
              <a:t>, Software as a Service or </a:t>
            </a:r>
            <a:r>
              <a:rPr lang="en-US" dirty="0" err="1"/>
              <a:t>SaaS</a:t>
            </a:r>
            <a:r>
              <a:rPr lang="en-US" dirty="0"/>
              <a:t> and Infrastructure as a Service or </a:t>
            </a:r>
            <a:r>
              <a:rPr lang="en-US" dirty="0" err="1"/>
              <a:t>IaaS</a:t>
            </a:r>
            <a:r>
              <a:rPr lang="en-US" dirty="0"/>
              <a: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ed\Desktop\saas_paas_iaas_original.jpg"/>
          <p:cNvPicPr>
            <a:picLocks noGrp="1" noChangeAspect="1" noChangeArrowheads="1"/>
          </p:cNvPicPr>
          <p:nvPr>
            <p:ph idx="1"/>
          </p:nvPr>
        </p:nvPicPr>
        <p:blipFill>
          <a:blip r:embed="rId2"/>
          <a:srcRect/>
          <a:stretch>
            <a:fillRect/>
          </a:stretch>
        </p:blipFill>
        <p:spPr bwMode="auto">
          <a:xfrm>
            <a:off x="1619250" y="609600"/>
            <a:ext cx="6381750" cy="46482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92500" lnSpcReduction="20000"/>
          </a:bodyPr>
          <a:lstStyle/>
          <a:p>
            <a:pPr>
              <a:buNone/>
            </a:pPr>
            <a:r>
              <a:rPr lang="en-US" b="1" cap="all" dirty="0"/>
              <a:t>HOW DOES CLOUD COMPUTING WORK</a:t>
            </a:r>
            <a:r>
              <a:rPr lang="en-US" cap="all" dirty="0"/>
              <a:t>?</a:t>
            </a:r>
          </a:p>
          <a:p>
            <a:pPr algn="just"/>
            <a:r>
              <a:rPr lang="en-US" dirty="0"/>
              <a:t>Cloud computing is an application-based software infrastructure that stores data on remote serves, which can be accessed through the internet. To understand how cloud computing works, it can be divided into front-end and backend.</a:t>
            </a:r>
          </a:p>
          <a:p>
            <a:pPr algn="just"/>
            <a:r>
              <a:rPr lang="en-US" dirty="0"/>
              <a:t>The front end enables a user to access data stored in the cloud using an internet browser or a cloud computing software. However, the primary component of cloud computing – responsible for securely storing data and information – is the backend. It comprises servers, computers, databases, and central servers.</a:t>
            </a:r>
          </a:p>
          <a:p>
            <a:pPr algn="just"/>
            <a:r>
              <a:rPr lang="en-US" dirty="0"/>
              <a:t>The central server facilitates operations by following a set of rules known as protocols. It uses a software, middleware, to ensure seamless connectivity between devices/computers linked via cloud computing. Cloud computing service providers usually maintain multiple copies of the data to mitigate instances of security threats, data loss, data breach, etc.</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92500" lnSpcReduction="20000"/>
          </a:bodyPr>
          <a:lstStyle/>
          <a:p>
            <a:pPr algn="just"/>
            <a:r>
              <a:rPr lang="en-US" dirty="0"/>
              <a:t>Let's say you're an executive at a large corporation. Your particular responsibilities include making sure that all of your employees have the right hardware and software they need to do their jobs. Buying computers for everyone isn't enough -- you also have to purchase software or </a:t>
            </a:r>
            <a:r>
              <a:rPr lang="en-US" b="1" dirty="0"/>
              <a:t>software licenses</a:t>
            </a:r>
            <a:r>
              <a:rPr lang="en-US" dirty="0"/>
              <a:t> to give employees the tools they require. Whenever you have a new hire, you have to buy more software or make sure your current software license allows another user. It's so stressful that you find it difficult to go to sleep on your huge pile of money every night.</a:t>
            </a:r>
          </a:p>
          <a:p>
            <a:pPr algn="just"/>
            <a:r>
              <a:rPr lang="en-US" dirty="0"/>
              <a:t>Soon, there may be an alternative for executives like you. Instead of installing a suite of software for each computer, you'd only have to load one application. That application would allow workers to log into a Web-based service which hosts all the programs the user would need for his or her job. Remote machines owned by another company would run everything from e-mail to word processing to complex data analysis programs. It's called </a:t>
            </a:r>
            <a:r>
              <a:rPr lang="en-US" b="1" dirty="0"/>
              <a:t>cloud computing</a:t>
            </a:r>
            <a:r>
              <a:rPr lang="en-US" dirty="0"/>
              <a:t>, and it could change the entire computer industry.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ed\Desktop\cloud-computing-1.gif"/>
          <p:cNvPicPr>
            <a:picLocks noGrp="1" noChangeAspect="1" noChangeArrowheads="1"/>
          </p:cNvPicPr>
          <p:nvPr>
            <p:ph idx="1"/>
          </p:nvPr>
        </p:nvPicPr>
        <p:blipFill>
          <a:blip r:embed="rId2"/>
          <a:srcRect/>
          <a:stretch>
            <a:fillRect/>
          </a:stretch>
        </p:blipFill>
        <p:spPr bwMode="auto">
          <a:xfrm>
            <a:off x="1143000" y="304800"/>
            <a:ext cx="6934200" cy="54864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fontScale="92500" lnSpcReduction="10000"/>
          </a:bodyPr>
          <a:lstStyle/>
          <a:p>
            <a:pPr algn="just"/>
            <a:r>
              <a:rPr lang="en-US" dirty="0"/>
              <a:t>In a cloud computing system, there's a significant workload shift. Local computers no longer have to do all the heavy lifting when it comes to running applications. The network of computers that make up the cloud handles them instead. Hardware and software demands on the user's side decrease. The only thing the user's computer needs to be able to run is the cloud computing system's </a:t>
            </a:r>
            <a:r>
              <a:rPr lang="en-US" b="1" dirty="0"/>
              <a:t>interface software</a:t>
            </a:r>
            <a:r>
              <a:rPr lang="en-US" dirty="0"/>
              <a:t>, which can be as simple as a Web browser, and the cloud's network takes care of the rest.</a:t>
            </a:r>
          </a:p>
          <a:p>
            <a:pPr algn="just"/>
            <a:r>
              <a:rPr lang="en-US" dirty="0"/>
              <a:t>There's a good chance you've already used some form of cloud computing. If you have an e-mail account with a Web-based e-mail service like Hotmail, Yahoo! Mail or Gmail, then you've had some experience with cloud computing. Instead of running an e-mail program on your computer, you log in to a Web e-mail account remotely. The software and storage for your account doesn't exist on your computer -- it's on the service's computer cloud.</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92500" lnSpcReduction="20000"/>
          </a:bodyPr>
          <a:lstStyle/>
          <a:p>
            <a:pPr>
              <a:buNone/>
            </a:pPr>
            <a:r>
              <a:rPr lang="en-US" b="1" dirty="0"/>
              <a:t>Role of network in cloud computing</a:t>
            </a:r>
            <a:r>
              <a:rPr lang="en-US" dirty="0"/>
              <a:t>:</a:t>
            </a:r>
          </a:p>
          <a:p>
            <a:pPr algn="just"/>
            <a:r>
              <a:rPr lang="en-US" dirty="0"/>
              <a:t>Emerging capabilities of network have enabled cloud to successfully provide on-demand services which can unilaterally provision computing capabilities such as servers, network, OS and storage. Further, it allows resource pooling where multiple users through multiple tenant model (multiple customer utilizing the same facility) can access different physical and virtual resources. Additionally, virtualization permits applications, compute and network resources to reside anywhere, which are then accessed through the network, thus allowing these resources to be flexible and scalable. Cloud computing also has the capability to measure the services being offered through the usage of charge back or metering where it can control and optimize resource usage.</a:t>
            </a:r>
            <a:br>
              <a:rPr lang="en-US" dirty="0"/>
            </a:br>
            <a:r>
              <a:rPr lang="en-US" dirty="0"/>
              <a:t>The network plays a key role in the delivery of cloud-based services as it provides a means to connect every IT system and has the ability to provision and scale these resources to meet application and end-user requirements.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1752600"/>
          </a:xfrm>
        </p:spPr>
        <p:txBody>
          <a:bodyPr>
            <a:normAutofit fontScale="62500" lnSpcReduction="20000"/>
          </a:bodyPr>
          <a:lstStyle/>
          <a:p>
            <a:endParaRPr lang="en-US" b="1" dirty="0"/>
          </a:p>
          <a:p>
            <a:pPr algn="just"/>
            <a:r>
              <a:rPr lang="en-US" sz="3600" b="1" dirty="0"/>
              <a:t>Cloud infrastructure</a:t>
            </a:r>
            <a:r>
              <a:rPr lang="en-US" sz="3600" dirty="0"/>
              <a:t> consists of servers, storage devices, network, cloud management software, deployment software, and platform virtualization.</a:t>
            </a:r>
          </a:p>
          <a:p>
            <a:br>
              <a:rPr lang="en-US" dirty="0"/>
            </a:br>
            <a:endParaRPr lang="en-US" dirty="0"/>
          </a:p>
        </p:txBody>
      </p:sp>
      <p:pic>
        <p:nvPicPr>
          <p:cNvPr id="27651" name="Picture 3" descr="C:\Users\ved\Desktop\cloud_computing-cloud_infrastructural_components.jpg"/>
          <p:cNvPicPr>
            <a:picLocks noChangeAspect="1" noChangeArrowheads="1"/>
          </p:cNvPicPr>
          <p:nvPr/>
        </p:nvPicPr>
        <p:blipFill>
          <a:blip r:embed="rId2"/>
          <a:srcRect/>
          <a:stretch>
            <a:fillRect/>
          </a:stretch>
        </p:blipFill>
        <p:spPr bwMode="auto">
          <a:xfrm>
            <a:off x="990600" y="2133601"/>
            <a:ext cx="6934200" cy="4343400"/>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ed\Desktop\cloud-computing-protocol-5-638.jpg"/>
          <p:cNvPicPr>
            <a:picLocks noGrp="1" noChangeAspect="1" noChangeArrowheads="1"/>
          </p:cNvPicPr>
          <p:nvPr>
            <p:ph idx="1"/>
          </p:nvPr>
        </p:nvPicPr>
        <p:blipFill>
          <a:blip r:embed="rId2"/>
          <a:srcRect/>
          <a:stretch>
            <a:fillRect/>
          </a:stretch>
        </p:blipFill>
        <p:spPr bwMode="auto">
          <a:xfrm>
            <a:off x="1219200" y="304800"/>
            <a:ext cx="6391275" cy="56388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ed\Desktop\cloud-computing-protocol-6-638.jpg"/>
          <p:cNvPicPr>
            <a:picLocks noGrp="1" noChangeAspect="1" noChangeArrowheads="1"/>
          </p:cNvPicPr>
          <p:nvPr>
            <p:ph idx="1"/>
          </p:nvPr>
        </p:nvPicPr>
        <p:blipFill>
          <a:blip r:embed="rId2"/>
          <a:srcRect/>
          <a:stretch>
            <a:fillRect/>
          </a:stretch>
        </p:blipFill>
        <p:spPr bwMode="auto">
          <a:xfrm>
            <a:off x="1533525" y="533400"/>
            <a:ext cx="6076950" cy="54864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ed\Desktop\cloud-computing-protocol-7-638.jpg"/>
          <p:cNvPicPr>
            <a:picLocks noGrp="1" noChangeAspect="1" noChangeArrowheads="1"/>
          </p:cNvPicPr>
          <p:nvPr>
            <p:ph idx="1"/>
          </p:nvPr>
        </p:nvPicPr>
        <p:blipFill>
          <a:blip r:embed="rId2"/>
          <a:srcRect/>
          <a:stretch>
            <a:fillRect/>
          </a:stretch>
        </p:blipFill>
        <p:spPr bwMode="auto">
          <a:xfrm>
            <a:off x="1533525" y="457200"/>
            <a:ext cx="6076950" cy="54864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ved\Desktop\cloud-computing-protocol-8-638.jpg"/>
          <p:cNvPicPr>
            <a:picLocks noGrp="1" noChangeAspect="1" noChangeArrowheads="1"/>
          </p:cNvPicPr>
          <p:nvPr>
            <p:ph idx="1"/>
          </p:nvPr>
        </p:nvPicPr>
        <p:blipFill>
          <a:blip r:embed="rId2"/>
          <a:srcRect/>
          <a:stretch>
            <a:fillRect/>
          </a:stretch>
        </p:blipFill>
        <p:spPr bwMode="auto">
          <a:xfrm>
            <a:off x="990600" y="457200"/>
            <a:ext cx="6619875" cy="57912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ved\Desktop\cloud-computing-protocol-9-638.jpg"/>
          <p:cNvPicPr>
            <a:picLocks noGrp="1" noChangeAspect="1" noChangeArrowheads="1"/>
          </p:cNvPicPr>
          <p:nvPr>
            <p:ph idx="1"/>
          </p:nvPr>
        </p:nvPicPr>
        <p:blipFill>
          <a:blip r:embed="rId2"/>
          <a:srcRect/>
          <a:stretch>
            <a:fillRect/>
          </a:stretch>
        </p:blipFill>
        <p:spPr bwMode="auto">
          <a:xfrm>
            <a:off x="990600" y="304800"/>
            <a:ext cx="6619875" cy="57912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ved\Desktop\cloud-computing-protocol-10-638.jpg"/>
          <p:cNvPicPr>
            <a:picLocks noGrp="1" noChangeAspect="1" noChangeArrowheads="1"/>
          </p:cNvPicPr>
          <p:nvPr>
            <p:ph idx="1"/>
          </p:nvPr>
        </p:nvPicPr>
        <p:blipFill>
          <a:blip r:embed="rId2"/>
          <a:srcRect/>
          <a:stretch>
            <a:fillRect/>
          </a:stretch>
        </p:blipFill>
        <p:spPr bwMode="auto">
          <a:xfrm>
            <a:off x="762000" y="457200"/>
            <a:ext cx="6848475" cy="579120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ved\Desktop\cloud-computing-protocol-11-638.jpg"/>
          <p:cNvPicPr>
            <a:picLocks noGrp="1" noChangeAspect="1" noChangeArrowheads="1"/>
          </p:cNvPicPr>
          <p:nvPr>
            <p:ph idx="1"/>
          </p:nvPr>
        </p:nvPicPr>
        <p:blipFill>
          <a:blip r:embed="rId2"/>
          <a:srcRect/>
          <a:stretch>
            <a:fillRect/>
          </a:stretch>
        </p:blipFill>
        <p:spPr bwMode="auto">
          <a:xfrm>
            <a:off x="1533525" y="304800"/>
            <a:ext cx="6076950" cy="59436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ved\Desktop\cloud-computing-protocol-12-638.jpg"/>
          <p:cNvPicPr>
            <a:picLocks noGrp="1" noChangeAspect="1" noChangeArrowheads="1"/>
          </p:cNvPicPr>
          <p:nvPr>
            <p:ph idx="1"/>
          </p:nvPr>
        </p:nvPicPr>
        <p:blipFill>
          <a:blip r:embed="rId2"/>
          <a:srcRect/>
          <a:stretch>
            <a:fillRect/>
          </a:stretch>
        </p:blipFill>
        <p:spPr bwMode="auto">
          <a:xfrm>
            <a:off x="1533525" y="533400"/>
            <a:ext cx="6076950" cy="5062537"/>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ved\Desktop\cloud-computing-protocol-13-638.jpg"/>
          <p:cNvPicPr>
            <a:picLocks noGrp="1" noChangeAspect="1" noChangeArrowheads="1"/>
          </p:cNvPicPr>
          <p:nvPr>
            <p:ph idx="1"/>
          </p:nvPr>
        </p:nvPicPr>
        <p:blipFill>
          <a:blip r:embed="rId2"/>
          <a:srcRect/>
          <a:stretch>
            <a:fillRect/>
          </a:stretch>
        </p:blipFill>
        <p:spPr bwMode="auto">
          <a:xfrm>
            <a:off x="1533525" y="533400"/>
            <a:ext cx="6076950" cy="556260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ved\Desktop\cloud-computing-protocol-14-638.jpg"/>
          <p:cNvPicPr>
            <a:picLocks noGrp="1" noChangeAspect="1" noChangeArrowheads="1"/>
          </p:cNvPicPr>
          <p:nvPr>
            <p:ph idx="1"/>
          </p:nvPr>
        </p:nvPicPr>
        <p:blipFill>
          <a:blip r:embed="rId2"/>
          <a:srcRect/>
          <a:stretch>
            <a:fillRect/>
          </a:stretch>
        </p:blipFill>
        <p:spPr bwMode="auto">
          <a:xfrm>
            <a:off x="762000" y="457200"/>
            <a:ext cx="6848475" cy="521493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943600"/>
          </a:xfrm>
        </p:spPr>
        <p:txBody>
          <a:bodyPr>
            <a:normAutofit fontScale="92500" lnSpcReduction="10000"/>
          </a:bodyPr>
          <a:lstStyle/>
          <a:p>
            <a:r>
              <a:rPr lang="en-US" b="1" dirty="0"/>
              <a:t>Hypervisor:</a:t>
            </a:r>
          </a:p>
          <a:p>
            <a:pPr algn="just">
              <a:buNone/>
            </a:pPr>
            <a:r>
              <a:rPr lang="en-US" b="1" dirty="0"/>
              <a:t>	Hypervisor</a:t>
            </a:r>
            <a:r>
              <a:rPr lang="en-US" dirty="0"/>
              <a:t> is a </a:t>
            </a:r>
            <a:r>
              <a:rPr lang="en-US" b="1" dirty="0"/>
              <a:t>firmware</a:t>
            </a:r>
            <a:r>
              <a:rPr lang="en-US" dirty="0"/>
              <a:t> or </a:t>
            </a:r>
            <a:r>
              <a:rPr lang="en-US" b="1" dirty="0"/>
              <a:t>low-level program</a:t>
            </a:r>
            <a:r>
              <a:rPr lang="en-US" dirty="0"/>
              <a:t> that acts as a Virtual Machine Manager. It allows to share the single physical instance of cloud resources between several tenants.</a:t>
            </a:r>
          </a:p>
          <a:p>
            <a:r>
              <a:rPr lang="en-US" b="1" dirty="0"/>
              <a:t>Management Software</a:t>
            </a:r>
            <a:r>
              <a:rPr lang="en-US" dirty="0"/>
              <a:t>:</a:t>
            </a:r>
          </a:p>
          <a:p>
            <a:pPr>
              <a:buNone/>
            </a:pPr>
            <a:r>
              <a:rPr lang="en-US" dirty="0"/>
              <a:t>	It helps to maintain and configure the infrastructure.</a:t>
            </a:r>
          </a:p>
          <a:p>
            <a:r>
              <a:rPr lang="en-US" b="1" dirty="0"/>
              <a:t>Deployment Software:</a:t>
            </a:r>
          </a:p>
          <a:p>
            <a:pPr algn="just">
              <a:buNone/>
            </a:pPr>
            <a:r>
              <a:rPr lang="en-US" dirty="0"/>
              <a:t>	It helps to deploy and integrate the application on the cloud.</a:t>
            </a:r>
          </a:p>
          <a:p>
            <a:r>
              <a:rPr lang="en-US" b="1" dirty="0"/>
              <a:t>Network:</a:t>
            </a:r>
          </a:p>
          <a:p>
            <a:pPr algn="just">
              <a:buNone/>
            </a:pPr>
            <a:r>
              <a:rPr lang="en-US" dirty="0"/>
              <a:t>	It is the key component of cloud infrastructure. It allows to connect cloud services over the Internet. It is also possible to deliver network as a utility over the Internet, which means, the customer can customize the network route and protocol.</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ved\Desktop\cloud-computing-protocol-15-638.jpg"/>
          <p:cNvPicPr>
            <a:picLocks noGrp="1" noChangeAspect="1" noChangeArrowheads="1"/>
          </p:cNvPicPr>
          <p:nvPr>
            <p:ph idx="1"/>
          </p:nvPr>
        </p:nvPicPr>
        <p:blipFill>
          <a:blip r:embed="rId2"/>
          <a:srcRect/>
          <a:stretch>
            <a:fillRect/>
          </a:stretch>
        </p:blipFill>
        <p:spPr bwMode="auto">
          <a:xfrm>
            <a:off x="838200" y="457200"/>
            <a:ext cx="6772275" cy="5176837"/>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ved\Desktop\cloud-computing-protocol-16-638.jpg"/>
          <p:cNvPicPr>
            <a:picLocks noGrp="1" noChangeAspect="1" noChangeArrowheads="1"/>
          </p:cNvPicPr>
          <p:nvPr>
            <p:ph idx="1"/>
          </p:nvPr>
        </p:nvPicPr>
        <p:blipFill>
          <a:blip r:embed="rId2"/>
          <a:srcRect/>
          <a:stretch>
            <a:fillRect/>
          </a:stretch>
        </p:blipFill>
        <p:spPr bwMode="auto">
          <a:xfrm>
            <a:off x="990600" y="457200"/>
            <a:ext cx="6619875" cy="5253037"/>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ved\Desktop\cloud-computing-protocol-17-638.jpg"/>
          <p:cNvPicPr>
            <a:picLocks noGrp="1" noChangeAspect="1" noChangeArrowheads="1"/>
          </p:cNvPicPr>
          <p:nvPr>
            <p:ph idx="1"/>
          </p:nvPr>
        </p:nvPicPr>
        <p:blipFill>
          <a:blip r:embed="rId2"/>
          <a:srcRect/>
          <a:stretch>
            <a:fillRect/>
          </a:stretch>
        </p:blipFill>
        <p:spPr bwMode="auto">
          <a:xfrm>
            <a:off x="914400" y="457200"/>
            <a:ext cx="6696075" cy="5100637"/>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ved\Desktop\cloud-computing-protocol-18-638.jpg"/>
          <p:cNvPicPr>
            <a:picLocks noGrp="1" noChangeAspect="1" noChangeArrowheads="1"/>
          </p:cNvPicPr>
          <p:nvPr>
            <p:ph idx="1"/>
          </p:nvPr>
        </p:nvPicPr>
        <p:blipFill>
          <a:blip r:embed="rId2"/>
          <a:srcRect/>
          <a:stretch>
            <a:fillRect/>
          </a:stretch>
        </p:blipFill>
        <p:spPr bwMode="auto">
          <a:xfrm>
            <a:off x="762000" y="381000"/>
            <a:ext cx="6848475" cy="5291137"/>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lstStyle/>
          <a:p>
            <a:r>
              <a:rPr lang="en-US" b="1" dirty="0" err="1"/>
              <a:t>XaaS</a:t>
            </a:r>
            <a:r>
              <a:rPr lang="en-US" b="1" dirty="0"/>
              <a:t>:</a:t>
            </a:r>
          </a:p>
          <a:p>
            <a:pPr algn="just">
              <a:buNone/>
            </a:pPr>
            <a:r>
              <a:rPr lang="en-US" dirty="0"/>
              <a:t>	</a:t>
            </a:r>
            <a:r>
              <a:rPr lang="en-US" dirty="0" err="1"/>
              <a:t>XaaS</a:t>
            </a:r>
            <a:r>
              <a:rPr lang="en-US" dirty="0"/>
              <a:t> is a general, collective term that refers to the delivery of </a:t>
            </a:r>
            <a:r>
              <a:rPr lang="en-US" b="1" dirty="0"/>
              <a:t>Anything as a service </a:t>
            </a:r>
            <a:r>
              <a:rPr lang="en-US" dirty="0"/>
              <a:t>or </a:t>
            </a:r>
            <a:r>
              <a:rPr lang="en-US" b="1" dirty="0"/>
              <a:t>Everything-as-a-Service (</a:t>
            </a:r>
            <a:r>
              <a:rPr lang="en-US" b="1" dirty="0" err="1"/>
              <a:t>XaaS</a:t>
            </a:r>
            <a:r>
              <a:rPr lang="en-US" b="1" dirty="0"/>
              <a:t>)</a:t>
            </a:r>
            <a:r>
              <a:rPr lang="en-US" dirty="0"/>
              <a:t>. It recognizes the vast number of products, tools and technologies that vendors now deliver to users as a service over a network -- typically the internet -- rather than provide locally or on-site within an enterprise.</a:t>
            </a:r>
          </a:p>
          <a:p>
            <a:pPr algn="just">
              <a:buNone/>
            </a:pPr>
            <a:r>
              <a:rPr lang="en-US" dirty="0"/>
              <a:t>	There are countless examples of </a:t>
            </a:r>
            <a:r>
              <a:rPr lang="en-US" dirty="0" err="1"/>
              <a:t>XaaS</a:t>
            </a:r>
            <a:r>
              <a:rPr lang="en-US" dirty="0"/>
              <a:t>, but the most common encompass the three general cloud computing models: Software as a Service (</a:t>
            </a:r>
            <a:r>
              <a:rPr lang="en-US" u="sng" dirty="0" err="1"/>
              <a:t>SaaS</a:t>
            </a:r>
            <a:r>
              <a:rPr lang="en-US" dirty="0"/>
              <a:t>), Platform as a Service (</a:t>
            </a:r>
            <a:r>
              <a:rPr lang="en-US" u="sng" dirty="0" err="1"/>
              <a:t>PaaS</a:t>
            </a:r>
            <a:r>
              <a:rPr lang="en-US" dirty="0"/>
              <a:t>) and Infrastructure as a Service (</a:t>
            </a:r>
            <a:r>
              <a:rPr lang="en-US" u="sng" dirty="0" err="1"/>
              <a:t>IaaS</a:t>
            </a:r>
            <a:r>
              <a:rPr lang="en-US" dirty="0"/>
              <a: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ed\Desktop\XaaS–model-704x513.png"/>
          <p:cNvPicPr>
            <a:picLocks noGrp="1" noChangeAspect="1" noChangeArrowheads="1"/>
          </p:cNvPicPr>
          <p:nvPr>
            <p:ph idx="1"/>
          </p:nvPr>
        </p:nvPicPr>
        <p:blipFill>
          <a:blip r:embed="rId2"/>
          <a:srcRect/>
          <a:stretch>
            <a:fillRect/>
          </a:stretch>
        </p:blipFill>
        <p:spPr bwMode="auto">
          <a:xfrm>
            <a:off x="685800" y="533401"/>
            <a:ext cx="7620000" cy="5791200"/>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a:bodyPr>
          <a:lstStyle/>
          <a:p>
            <a:r>
              <a:rPr lang="en-US" b="1" dirty="0"/>
              <a:t>Hardware-as-a-Service (</a:t>
            </a:r>
            <a:r>
              <a:rPr lang="en-US" b="1" dirty="0" err="1"/>
              <a:t>HaaS</a:t>
            </a:r>
            <a:r>
              <a:rPr lang="en-US" b="1" dirty="0"/>
              <a:t>)</a:t>
            </a:r>
            <a:endParaRPr lang="en-US" dirty="0"/>
          </a:p>
          <a:p>
            <a:pPr algn="just">
              <a:buNone/>
            </a:pPr>
            <a:r>
              <a:rPr lang="en-US" dirty="0"/>
              <a:t>	Managed service providers (MSP) own some hardware and install it on customers’ sites on demand. Customers utilize the hardware in accordance with service level agreements. This pay-as-you-go model is similar to leasing and can be compared to </a:t>
            </a:r>
            <a:r>
              <a:rPr lang="en-US" dirty="0" err="1"/>
              <a:t>IaaS</a:t>
            </a:r>
            <a:r>
              <a:rPr lang="en-US" dirty="0"/>
              <a:t> when computing resources are located at MSP’s site and provided to users as virtual equivalents of physical hardware.</a:t>
            </a:r>
          </a:p>
          <a:p>
            <a:pPr algn="just">
              <a:buNone/>
            </a:pPr>
            <a:r>
              <a:rPr lang="en-US" dirty="0"/>
              <a:t>	The Haas model is especially cost-effective for small or mid-sized businesses.</a:t>
            </a: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92500" lnSpcReduction="20000"/>
          </a:bodyPr>
          <a:lstStyle/>
          <a:p>
            <a:r>
              <a:rPr lang="en-US" b="1" dirty="0"/>
              <a:t>Communication-as-a-Service (</a:t>
            </a:r>
            <a:r>
              <a:rPr lang="en-US" b="1" dirty="0" err="1"/>
              <a:t>CaaS</a:t>
            </a:r>
            <a:r>
              <a:rPr lang="en-US" b="1" dirty="0"/>
              <a:t>)</a:t>
            </a:r>
            <a:endParaRPr lang="en-US" dirty="0"/>
          </a:p>
          <a:p>
            <a:pPr algn="just">
              <a:buNone/>
            </a:pPr>
            <a:r>
              <a:rPr lang="en-US" dirty="0"/>
              <a:t>	This model includes different communication solutions such as VoIP (voice over IP or Internet telephony), IM (instant messaging), video conference applications that are hosted in the vendor’s cloud. A company can selectively deploy communication apps that best suit their current needs for a certain period and pay for this usage period only.</a:t>
            </a:r>
          </a:p>
          <a:p>
            <a:pPr algn="just">
              <a:buNone/>
            </a:pPr>
            <a:r>
              <a:rPr lang="en-US" dirty="0"/>
              <a:t>	Such an approach is cost-effective and reduces expenses for short-time communication needs.</a:t>
            </a:r>
          </a:p>
          <a:p>
            <a:r>
              <a:rPr lang="en-US" b="1" dirty="0"/>
              <a:t>Desktop-as-a-Service (</a:t>
            </a:r>
            <a:r>
              <a:rPr lang="en-US" b="1" dirty="0" err="1"/>
              <a:t>DaaS</a:t>
            </a:r>
            <a:r>
              <a:rPr lang="en-US" b="1" dirty="0"/>
              <a:t>)</a:t>
            </a:r>
            <a:endParaRPr lang="en-US" dirty="0"/>
          </a:p>
          <a:p>
            <a:pPr algn="just">
              <a:buNone/>
            </a:pPr>
            <a:r>
              <a:rPr lang="en-US" dirty="0"/>
              <a:t>	Desktops are delivered as virtual services along with the apps needed for use. Thus, a client can work on a personal computer, using the computing capacities of third-party servers (which can be much more powerful than those of a PC).</a:t>
            </a:r>
          </a:p>
          <a:p>
            <a:pPr algn="just">
              <a:buNone/>
            </a:pPr>
            <a:r>
              <a:rPr lang="en-US" dirty="0"/>
              <a:t>	A </a:t>
            </a:r>
            <a:r>
              <a:rPr lang="en-US" dirty="0" err="1"/>
              <a:t>DaaS</a:t>
            </a:r>
            <a:r>
              <a:rPr lang="en-US" dirty="0"/>
              <a:t> provider is typically responsible for storing, securing and backing up user data, as well as delivering upgrades for all the supported desktop apps.</a:t>
            </a:r>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77500" lnSpcReduction="20000"/>
          </a:bodyPr>
          <a:lstStyle/>
          <a:p>
            <a:r>
              <a:rPr lang="en-US" b="1" dirty="0"/>
              <a:t>Security-as-a-Service (</a:t>
            </a:r>
            <a:r>
              <a:rPr lang="en-US" b="1" dirty="0" err="1"/>
              <a:t>SECaaS</a:t>
            </a:r>
            <a:r>
              <a:rPr lang="en-US" b="1" dirty="0"/>
              <a:t>)</a:t>
            </a:r>
            <a:endParaRPr lang="en-US" dirty="0"/>
          </a:p>
          <a:p>
            <a:pPr algn="just">
              <a:buNone/>
            </a:pPr>
            <a:r>
              <a:rPr lang="en-US" dirty="0"/>
              <a:t>	This is the model of outsourced security management. A provider integrates their security services into your company’s infrastructure and, as a rule, delivers them over the Internet. Such services may include anti-virus software, encryption, authentication, intrusion detection solutions and more.</a:t>
            </a:r>
          </a:p>
          <a:p>
            <a:pPr algn="just">
              <a:buNone/>
            </a:pPr>
            <a:endParaRPr lang="en-US" dirty="0"/>
          </a:p>
          <a:p>
            <a:pPr algn="just"/>
            <a:r>
              <a:rPr lang="en-US" b="1" dirty="0"/>
              <a:t>Healthcare-as-a-Service (</a:t>
            </a:r>
            <a:r>
              <a:rPr lang="en-US" b="1" dirty="0" err="1"/>
              <a:t>HaaS</a:t>
            </a:r>
            <a:r>
              <a:rPr lang="en-US" b="1" dirty="0"/>
              <a:t>)</a:t>
            </a:r>
            <a:endParaRPr lang="en-US" dirty="0"/>
          </a:p>
          <a:p>
            <a:pPr algn="just">
              <a:buNone/>
            </a:pPr>
            <a:r>
              <a:rPr lang="en-US" dirty="0"/>
              <a:t>	With electronic medical records (EMR) and hospital information systems (HIS), the healthcare industry is transforming into Healthcare-as-a-Service. Medical treatment is becoming more data-driven and patient-centric. Thanks to the </a:t>
            </a:r>
            <a:r>
              <a:rPr lang="en-US" dirty="0" err="1"/>
              <a:t>IoT</a:t>
            </a:r>
            <a:r>
              <a:rPr lang="en-US" dirty="0"/>
              <a:t>, </a:t>
            </a:r>
            <a:r>
              <a:rPr lang="en-US" dirty="0" err="1"/>
              <a:t>wearables</a:t>
            </a:r>
            <a:r>
              <a:rPr lang="en-US" dirty="0"/>
              <a:t> and other emerging technologies, the following services are available:</a:t>
            </a:r>
          </a:p>
          <a:p>
            <a:pPr algn="just"/>
            <a:r>
              <a:rPr lang="en-US" dirty="0"/>
              <a:t>Online consultations with doctors</a:t>
            </a:r>
          </a:p>
          <a:p>
            <a:pPr algn="just"/>
            <a:r>
              <a:rPr lang="en-US" dirty="0"/>
              <a:t>Health monitoring 24/7</a:t>
            </a:r>
          </a:p>
          <a:p>
            <a:pPr algn="just"/>
            <a:r>
              <a:rPr lang="en-US" dirty="0"/>
              <a:t>Medicine delivery at your doorstep</a:t>
            </a:r>
          </a:p>
          <a:p>
            <a:pPr algn="just"/>
            <a:r>
              <a:rPr lang="en-US" dirty="0"/>
              <a:t>Lab samples collection even at home and delivery of results as soon as they are ready</a:t>
            </a:r>
          </a:p>
          <a:p>
            <a:pPr algn="just"/>
            <a:r>
              <a:rPr lang="en-US" dirty="0"/>
              <a:t>Access to your medical records 24/7</a:t>
            </a:r>
          </a:p>
          <a:p>
            <a:pPr algn="just">
              <a:buNone/>
            </a:pPr>
            <a:r>
              <a:rPr lang="en-US" dirty="0"/>
              <a:t>	</a:t>
            </a:r>
            <a:r>
              <a:rPr lang="en-US" dirty="0" err="1"/>
              <a:t>HaaS</a:t>
            </a:r>
            <a:r>
              <a:rPr lang="en-US" dirty="0"/>
              <a:t> creates opportunities for almost all categories of citizens to get qualified medical help.</a:t>
            </a:r>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lnSpcReduction="10000"/>
          </a:bodyPr>
          <a:lstStyle/>
          <a:p>
            <a:r>
              <a:rPr lang="en-US" b="1" dirty="0"/>
              <a:t>Transportation-as-a-Service (</a:t>
            </a:r>
            <a:r>
              <a:rPr lang="en-US" b="1" dirty="0" err="1"/>
              <a:t>TaaS</a:t>
            </a:r>
            <a:r>
              <a:rPr lang="en-US" b="1" dirty="0"/>
              <a:t>)</a:t>
            </a:r>
            <a:endParaRPr lang="en-US" dirty="0"/>
          </a:p>
          <a:p>
            <a:pPr algn="just">
              <a:buNone/>
            </a:pPr>
            <a:r>
              <a:rPr lang="en-US" dirty="0"/>
              <a:t>	Important trends of modern society are mobility and freedom of transportation at different distances. There are numerous apps popping up connected with transport, so a part of this industry is transforming into an -</a:t>
            </a:r>
            <a:r>
              <a:rPr lang="en-US" dirty="0" err="1"/>
              <a:t>aaS</a:t>
            </a:r>
            <a:r>
              <a:rPr lang="en-US" dirty="0"/>
              <a:t> model. The most vivid examples are:</a:t>
            </a:r>
          </a:p>
          <a:p>
            <a:pPr algn="just"/>
            <a:r>
              <a:rPr lang="en-US" b="1" dirty="0" err="1"/>
              <a:t>Carsharing</a:t>
            </a:r>
            <a:r>
              <a:rPr lang="en-US" dirty="0"/>
              <a:t> (you can rent a car at any place via a special app and drive anywhere you need, paying for the time you use a car, or for the distance you cover)</a:t>
            </a:r>
          </a:p>
          <a:p>
            <a:pPr algn="just"/>
            <a:r>
              <a:rPr lang="en-US" b="1" dirty="0" err="1"/>
              <a:t>Uber</a:t>
            </a:r>
            <a:r>
              <a:rPr lang="en-US" b="1" dirty="0"/>
              <a:t> taxi services</a:t>
            </a:r>
            <a:r>
              <a:rPr lang="en-US" dirty="0"/>
              <a:t> (you order a taxi via an app, which calculates the cost of the rout in advance). </a:t>
            </a:r>
            <a:r>
              <a:rPr lang="en-US" dirty="0" err="1"/>
              <a:t>Uber</a:t>
            </a:r>
            <a:r>
              <a:rPr lang="en-US" dirty="0"/>
              <a:t> is planning to test flying taxis and self-driving planes in the near future.</a:t>
            </a:r>
          </a:p>
          <a:p>
            <a:pPr algn="just">
              <a:buNone/>
            </a:pPr>
            <a:r>
              <a:rPr lang="en-US" dirty="0"/>
              <a:t>	</a:t>
            </a:r>
            <a:r>
              <a:rPr lang="en-US" dirty="0" err="1"/>
              <a:t>TaaS</a:t>
            </a:r>
            <a:r>
              <a:rPr lang="en-US" dirty="0"/>
              <a:t> model is not only convenient but also ecologically friendly.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897</TotalTime>
  <Words>10845</Words>
  <Application>Microsoft Office PowerPoint</Application>
  <PresentationFormat>On-screen Show (4:3)</PresentationFormat>
  <Paragraphs>488</Paragraphs>
  <Slides>114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114</vt:i4>
      </vt:variant>
    </vt:vector>
  </HeadingPairs>
  <TitlesOfParts>
    <vt:vector size="121" baseType="lpstr">
      <vt:lpstr>Arial</vt:lpstr>
      <vt:lpstr>Calibri</vt:lpstr>
      <vt:lpstr>Constantia</vt:lpstr>
      <vt:lpstr>Lato</vt:lpstr>
      <vt:lpstr>Times New Roman</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ved</dc:creator>
  <cp:lastModifiedBy>ved parkash</cp:lastModifiedBy>
  <cp:revision>56</cp:revision>
  <dcterms:created xsi:type="dcterms:W3CDTF">2021-02-06T09:05:34Z</dcterms:created>
  <dcterms:modified xsi:type="dcterms:W3CDTF">2021-08-26T06:01:54Z</dcterms:modified>
</cp:coreProperties>
</file>